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5"/>
  </p:notesMasterIdLst>
  <p:sldIdLst>
    <p:sldId id="256" r:id="rId2"/>
    <p:sldId id="257" r:id="rId3"/>
    <p:sldId id="295" r:id="rId4"/>
    <p:sldId id="258" r:id="rId5"/>
    <p:sldId id="290" r:id="rId6"/>
    <p:sldId id="297" r:id="rId7"/>
    <p:sldId id="260" r:id="rId8"/>
    <p:sldId id="333" r:id="rId9"/>
    <p:sldId id="296" r:id="rId10"/>
    <p:sldId id="319" r:id="rId11"/>
    <p:sldId id="261" r:id="rId12"/>
    <p:sldId id="318" r:id="rId13"/>
    <p:sldId id="320" r:id="rId14"/>
    <p:sldId id="259" r:id="rId15"/>
    <p:sldId id="334" r:id="rId16"/>
    <p:sldId id="335" r:id="rId17"/>
    <p:sldId id="262" r:id="rId18"/>
    <p:sldId id="336" r:id="rId19"/>
    <p:sldId id="263" r:id="rId20"/>
    <p:sldId id="337" r:id="rId21"/>
    <p:sldId id="299" r:id="rId22"/>
    <p:sldId id="300" r:id="rId23"/>
    <p:sldId id="338" r:id="rId24"/>
    <p:sldId id="274" r:id="rId25"/>
    <p:sldId id="301" r:id="rId26"/>
    <p:sldId id="302" r:id="rId27"/>
    <p:sldId id="264" r:id="rId28"/>
    <p:sldId id="303" r:id="rId29"/>
    <p:sldId id="294" r:id="rId30"/>
    <p:sldId id="304" r:id="rId31"/>
    <p:sldId id="265" r:id="rId32"/>
    <p:sldId id="305" r:id="rId33"/>
    <p:sldId id="291" r:id="rId34"/>
    <p:sldId id="266" r:id="rId35"/>
    <p:sldId id="339" r:id="rId36"/>
    <p:sldId id="306" r:id="rId37"/>
    <p:sldId id="307" r:id="rId38"/>
    <p:sldId id="275" r:id="rId39"/>
    <p:sldId id="349" r:id="rId40"/>
    <p:sldId id="340" r:id="rId41"/>
    <p:sldId id="308" r:id="rId42"/>
    <p:sldId id="341" r:id="rId43"/>
    <p:sldId id="276" r:id="rId44"/>
    <p:sldId id="342" r:id="rId45"/>
    <p:sldId id="277" r:id="rId46"/>
    <p:sldId id="344" r:id="rId47"/>
    <p:sldId id="345" r:id="rId48"/>
    <p:sldId id="278" r:id="rId49"/>
    <p:sldId id="346" r:id="rId50"/>
    <p:sldId id="309" r:id="rId51"/>
    <p:sldId id="310" r:id="rId52"/>
    <p:sldId id="350" r:id="rId53"/>
    <p:sldId id="351" r:id="rId54"/>
    <p:sldId id="312" r:id="rId55"/>
    <p:sldId id="314" r:id="rId56"/>
    <p:sldId id="280" r:id="rId57"/>
    <p:sldId id="347" r:id="rId58"/>
    <p:sldId id="331" r:id="rId59"/>
    <p:sldId id="348" r:id="rId60"/>
    <p:sldId id="311" r:id="rId61"/>
    <p:sldId id="315" r:id="rId62"/>
    <p:sldId id="281" r:id="rId63"/>
    <p:sldId id="269" r:id="rId64"/>
    <p:sldId id="316" r:id="rId65"/>
    <p:sldId id="317" r:id="rId66"/>
    <p:sldId id="270" r:id="rId67"/>
    <p:sldId id="271" r:id="rId68"/>
    <p:sldId id="321" r:id="rId69"/>
    <p:sldId id="282" r:id="rId70"/>
    <p:sldId id="323" r:id="rId71"/>
    <p:sldId id="288" r:id="rId72"/>
    <p:sldId id="283" r:id="rId73"/>
    <p:sldId id="332" r:id="rId74"/>
    <p:sldId id="327" r:id="rId75"/>
    <p:sldId id="330" r:id="rId76"/>
    <p:sldId id="375" r:id="rId77"/>
    <p:sldId id="354" r:id="rId78"/>
    <p:sldId id="356" r:id="rId79"/>
    <p:sldId id="355" r:id="rId80"/>
    <p:sldId id="357" r:id="rId81"/>
    <p:sldId id="360" r:id="rId82"/>
    <p:sldId id="364" r:id="rId83"/>
    <p:sldId id="365" r:id="rId84"/>
    <p:sldId id="359" r:id="rId85"/>
    <p:sldId id="358" r:id="rId86"/>
    <p:sldId id="361" r:id="rId87"/>
    <p:sldId id="353" r:id="rId88"/>
    <p:sldId id="362" r:id="rId89"/>
    <p:sldId id="366" r:id="rId90"/>
    <p:sldId id="363" r:id="rId91"/>
    <p:sldId id="367" r:id="rId92"/>
    <p:sldId id="368" r:id="rId93"/>
    <p:sldId id="369" r:id="rId94"/>
    <p:sldId id="371" r:id="rId95"/>
    <p:sldId id="372" r:id="rId96"/>
    <p:sldId id="373" r:id="rId97"/>
    <p:sldId id="328" r:id="rId98"/>
    <p:sldId id="329" r:id="rId99"/>
    <p:sldId id="287" r:id="rId100"/>
    <p:sldId id="289" r:id="rId101"/>
    <p:sldId id="374" r:id="rId102"/>
    <p:sldId id="376" r:id="rId103"/>
    <p:sldId id="298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4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7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B93EB-5A40-5A47-9A41-C6C06B3FFA29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0B7542-255A-6B4A-9F15-DD109F3440A6}">
      <dgm:prSet phldrT="[Text]"/>
      <dgm:spPr/>
      <dgm:t>
        <a:bodyPr/>
        <a:lstStyle/>
        <a:p>
          <a:r>
            <a:rPr lang="en-US" dirty="0" smtClean="0"/>
            <a:t>Striatum</a:t>
          </a:r>
          <a:endParaRPr lang="en-US" dirty="0"/>
        </a:p>
      </dgm:t>
    </dgm:pt>
    <dgm:pt modelId="{A0200603-7296-8242-BDC2-B7062B97DCA5}" type="parTrans" cxnId="{95FC00BC-00D0-1F44-AF5B-2BC1C0A5E9DB}">
      <dgm:prSet/>
      <dgm:spPr/>
      <dgm:t>
        <a:bodyPr/>
        <a:lstStyle/>
        <a:p>
          <a:endParaRPr lang="en-US"/>
        </a:p>
      </dgm:t>
    </dgm:pt>
    <dgm:pt modelId="{A97AB5BD-7A8A-BC44-ADA9-90ABC3C71371}" type="sibTrans" cxnId="{95FC00BC-00D0-1F44-AF5B-2BC1C0A5E9DB}">
      <dgm:prSet/>
      <dgm:spPr/>
      <dgm:t>
        <a:bodyPr/>
        <a:lstStyle/>
        <a:p>
          <a:endParaRPr lang="en-US"/>
        </a:p>
      </dgm:t>
    </dgm:pt>
    <dgm:pt modelId="{3D77B183-5B4A-4545-9C5A-C2DBDF8414AF}">
      <dgm:prSet phldrT="[Text]"/>
      <dgm:spPr/>
      <dgm:t>
        <a:bodyPr/>
        <a:lstStyle/>
        <a:p>
          <a:r>
            <a:rPr lang="en-US" dirty="0" smtClean="0"/>
            <a:t>Dorsal </a:t>
          </a:r>
          <a:endParaRPr lang="en-US" dirty="0"/>
        </a:p>
      </dgm:t>
    </dgm:pt>
    <dgm:pt modelId="{257148F8-9928-B14A-B40D-6D14971CAA1E}" type="parTrans" cxnId="{B442FBDB-1C1E-7E40-BB88-2B72ACE845D7}">
      <dgm:prSet/>
      <dgm:spPr/>
      <dgm:t>
        <a:bodyPr/>
        <a:lstStyle/>
        <a:p>
          <a:endParaRPr lang="en-US"/>
        </a:p>
      </dgm:t>
    </dgm:pt>
    <dgm:pt modelId="{9C53E03C-834D-5640-BDD9-E110C19C5D1C}" type="sibTrans" cxnId="{B442FBDB-1C1E-7E40-BB88-2B72ACE845D7}">
      <dgm:prSet/>
      <dgm:spPr/>
      <dgm:t>
        <a:bodyPr/>
        <a:lstStyle/>
        <a:p>
          <a:endParaRPr lang="en-US"/>
        </a:p>
      </dgm:t>
    </dgm:pt>
    <dgm:pt modelId="{5A9E37AD-7ACD-DA4A-8C76-5F04D358AE19}">
      <dgm:prSet phldrT="[Text]"/>
      <dgm:spPr/>
      <dgm:t>
        <a:bodyPr/>
        <a:lstStyle/>
        <a:p>
          <a:r>
            <a:rPr lang="en-US" dirty="0" smtClean="0"/>
            <a:t>Caudate </a:t>
          </a:r>
          <a:endParaRPr lang="en-US" dirty="0"/>
        </a:p>
      </dgm:t>
    </dgm:pt>
    <dgm:pt modelId="{944BEE99-7554-2349-B7B7-4082AA636473}" type="parTrans" cxnId="{11179559-8136-254D-BC5B-90C7CBE2769A}">
      <dgm:prSet/>
      <dgm:spPr/>
      <dgm:t>
        <a:bodyPr/>
        <a:lstStyle/>
        <a:p>
          <a:endParaRPr lang="en-US"/>
        </a:p>
      </dgm:t>
    </dgm:pt>
    <dgm:pt modelId="{2C08EB6B-5B81-EB47-85B9-292D8CA60150}" type="sibTrans" cxnId="{11179559-8136-254D-BC5B-90C7CBE2769A}">
      <dgm:prSet/>
      <dgm:spPr/>
      <dgm:t>
        <a:bodyPr/>
        <a:lstStyle/>
        <a:p>
          <a:endParaRPr lang="en-US"/>
        </a:p>
      </dgm:t>
    </dgm:pt>
    <dgm:pt modelId="{E06A65CA-C471-E343-980C-7A95E62D5690}">
      <dgm:prSet phldrT="[Text]"/>
      <dgm:spPr/>
      <dgm:t>
        <a:bodyPr/>
        <a:lstStyle/>
        <a:p>
          <a:r>
            <a:rPr lang="en-US" dirty="0" smtClean="0"/>
            <a:t>Putamen</a:t>
          </a:r>
          <a:endParaRPr lang="en-US" dirty="0"/>
        </a:p>
      </dgm:t>
    </dgm:pt>
    <dgm:pt modelId="{006DBD1C-6271-6D4F-AEBB-13035B7508C4}" type="parTrans" cxnId="{1A1E0BBC-FA76-3A40-ACCC-AFD221E07408}">
      <dgm:prSet/>
      <dgm:spPr/>
      <dgm:t>
        <a:bodyPr/>
        <a:lstStyle/>
        <a:p>
          <a:endParaRPr lang="en-US"/>
        </a:p>
      </dgm:t>
    </dgm:pt>
    <dgm:pt modelId="{928CC364-55D7-D04C-A7DF-6664D404CCE7}" type="sibTrans" cxnId="{1A1E0BBC-FA76-3A40-ACCC-AFD221E07408}">
      <dgm:prSet/>
      <dgm:spPr/>
      <dgm:t>
        <a:bodyPr/>
        <a:lstStyle/>
        <a:p>
          <a:endParaRPr lang="en-US"/>
        </a:p>
      </dgm:t>
    </dgm:pt>
    <dgm:pt modelId="{06A1D63F-9092-5848-84F9-DB0C35C661A2}">
      <dgm:prSet phldrT="[Text]"/>
      <dgm:spPr/>
      <dgm:t>
        <a:bodyPr/>
        <a:lstStyle/>
        <a:p>
          <a:r>
            <a:rPr lang="en-US" dirty="0" smtClean="0"/>
            <a:t>Ventral </a:t>
          </a:r>
          <a:endParaRPr lang="en-US" dirty="0"/>
        </a:p>
      </dgm:t>
    </dgm:pt>
    <dgm:pt modelId="{E98AF76F-C862-8C48-B81C-16748344850B}" type="parTrans" cxnId="{50999580-1CB3-E049-8725-37BB24482829}">
      <dgm:prSet/>
      <dgm:spPr/>
      <dgm:t>
        <a:bodyPr/>
        <a:lstStyle/>
        <a:p>
          <a:endParaRPr lang="en-US"/>
        </a:p>
      </dgm:t>
    </dgm:pt>
    <dgm:pt modelId="{9784035C-26AE-1E46-97CA-F668D7660252}" type="sibTrans" cxnId="{50999580-1CB3-E049-8725-37BB24482829}">
      <dgm:prSet/>
      <dgm:spPr/>
      <dgm:t>
        <a:bodyPr/>
        <a:lstStyle/>
        <a:p>
          <a:endParaRPr lang="en-US"/>
        </a:p>
      </dgm:t>
    </dgm:pt>
    <dgm:pt modelId="{A69799CA-29D7-EE4E-A17E-952A72F7863A}">
      <dgm:prSet phldrT="[Text]"/>
      <dgm:spPr/>
      <dgm:t>
        <a:bodyPr/>
        <a:lstStyle/>
        <a:p>
          <a:r>
            <a:rPr lang="en-US" dirty="0" smtClean="0"/>
            <a:t>Nucleus </a:t>
          </a:r>
          <a:r>
            <a:rPr lang="en-US" dirty="0" err="1" smtClean="0"/>
            <a:t>Acumbens</a:t>
          </a:r>
          <a:endParaRPr lang="en-US" dirty="0"/>
        </a:p>
      </dgm:t>
    </dgm:pt>
    <dgm:pt modelId="{65757849-2CC4-874F-B7B5-DBC943EF75CE}" type="parTrans" cxnId="{F541E681-C502-4F49-BBE5-AA4B668C1E01}">
      <dgm:prSet/>
      <dgm:spPr/>
      <dgm:t>
        <a:bodyPr/>
        <a:lstStyle/>
        <a:p>
          <a:endParaRPr lang="en-US"/>
        </a:p>
      </dgm:t>
    </dgm:pt>
    <dgm:pt modelId="{694239DC-4594-DB4A-B1A9-F1C4AC804BA4}" type="sibTrans" cxnId="{F541E681-C502-4F49-BBE5-AA4B668C1E01}">
      <dgm:prSet/>
      <dgm:spPr/>
      <dgm:t>
        <a:bodyPr/>
        <a:lstStyle/>
        <a:p>
          <a:endParaRPr lang="en-US"/>
        </a:p>
      </dgm:t>
    </dgm:pt>
    <dgm:pt modelId="{B61DFE68-CFBE-3349-A78A-FBDEAE8D5B43}" type="pres">
      <dgm:prSet presAssocID="{8B1B93EB-5A40-5A47-9A41-C6C06B3FFA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85F174-3F95-E745-A9E2-A4CBE6E128E7}" type="pres">
      <dgm:prSet presAssocID="{0C0B7542-255A-6B4A-9F15-DD109F3440A6}" presName="hierRoot1" presStyleCnt="0"/>
      <dgm:spPr/>
    </dgm:pt>
    <dgm:pt modelId="{F316703D-D2C5-7844-B567-77B47B756297}" type="pres">
      <dgm:prSet presAssocID="{0C0B7542-255A-6B4A-9F15-DD109F3440A6}" presName="composite" presStyleCnt="0"/>
      <dgm:spPr/>
    </dgm:pt>
    <dgm:pt modelId="{6FC41306-A773-E346-9BDF-EAB5A963CF38}" type="pres">
      <dgm:prSet presAssocID="{0C0B7542-255A-6B4A-9F15-DD109F3440A6}" presName="background" presStyleLbl="node0" presStyleIdx="0" presStyleCnt="1"/>
      <dgm:spPr/>
    </dgm:pt>
    <dgm:pt modelId="{346F7D30-9FD0-3D4A-B106-02CDBCB9C853}" type="pres">
      <dgm:prSet presAssocID="{0C0B7542-255A-6B4A-9F15-DD109F3440A6}" presName="text" presStyleLbl="fgAcc0" presStyleIdx="0" presStyleCnt="1" custLinFactNeighborX="-1066" custLinFactNeighborY="-4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D6C06D-FB58-5646-8C99-1AEBE448E21F}" type="pres">
      <dgm:prSet presAssocID="{0C0B7542-255A-6B4A-9F15-DD109F3440A6}" presName="hierChild2" presStyleCnt="0"/>
      <dgm:spPr/>
    </dgm:pt>
    <dgm:pt modelId="{ECC61DA4-4ECD-2049-A02A-7487A2A8FF15}" type="pres">
      <dgm:prSet presAssocID="{257148F8-9928-B14A-B40D-6D14971CAA1E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3273931-5A19-404F-8FCF-2EDBFBE9C4F6}" type="pres">
      <dgm:prSet presAssocID="{3D77B183-5B4A-4545-9C5A-C2DBDF8414AF}" presName="hierRoot2" presStyleCnt="0"/>
      <dgm:spPr/>
    </dgm:pt>
    <dgm:pt modelId="{0B0E5E43-4D11-8941-92BB-B9F015B56551}" type="pres">
      <dgm:prSet presAssocID="{3D77B183-5B4A-4545-9C5A-C2DBDF8414AF}" presName="composite2" presStyleCnt="0"/>
      <dgm:spPr/>
    </dgm:pt>
    <dgm:pt modelId="{FCED5261-53D6-774C-98F9-550E04D12A5A}" type="pres">
      <dgm:prSet presAssocID="{3D77B183-5B4A-4545-9C5A-C2DBDF8414AF}" presName="background2" presStyleLbl="node2" presStyleIdx="0" presStyleCnt="2"/>
      <dgm:spPr/>
    </dgm:pt>
    <dgm:pt modelId="{548F3376-0FCD-E94A-9778-74B6188A98AE}" type="pres">
      <dgm:prSet presAssocID="{3D77B183-5B4A-4545-9C5A-C2DBDF8414A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1CD0B8-FE98-4F43-B525-7D58F8D05426}" type="pres">
      <dgm:prSet presAssocID="{3D77B183-5B4A-4545-9C5A-C2DBDF8414AF}" presName="hierChild3" presStyleCnt="0"/>
      <dgm:spPr/>
    </dgm:pt>
    <dgm:pt modelId="{57DA2F3D-6F98-FF43-93A5-BE296118E6A3}" type="pres">
      <dgm:prSet presAssocID="{944BEE99-7554-2349-B7B7-4082AA63647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49AEA91-24E9-624C-9CC0-47DBF23F6DCE}" type="pres">
      <dgm:prSet presAssocID="{5A9E37AD-7ACD-DA4A-8C76-5F04D358AE19}" presName="hierRoot3" presStyleCnt="0"/>
      <dgm:spPr/>
    </dgm:pt>
    <dgm:pt modelId="{07F42EC0-3E47-114C-AAD7-7AC066FC0AD7}" type="pres">
      <dgm:prSet presAssocID="{5A9E37AD-7ACD-DA4A-8C76-5F04D358AE19}" presName="composite3" presStyleCnt="0"/>
      <dgm:spPr/>
    </dgm:pt>
    <dgm:pt modelId="{D2EADAD8-D5BD-6444-B4F2-5369024A5CDD}" type="pres">
      <dgm:prSet presAssocID="{5A9E37AD-7ACD-DA4A-8C76-5F04D358AE19}" presName="background3" presStyleLbl="node3" presStyleIdx="0" presStyleCnt="3"/>
      <dgm:spPr/>
    </dgm:pt>
    <dgm:pt modelId="{52AD21EE-2F02-DC4B-8979-E69F933233AB}" type="pres">
      <dgm:prSet presAssocID="{5A9E37AD-7ACD-DA4A-8C76-5F04D358AE19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E7ADB-4094-864E-A86C-7778A9C8F7BE}" type="pres">
      <dgm:prSet presAssocID="{5A9E37AD-7ACD-DA4A-8C76-5F04D358AE19}" presName="hierChild4" presStyleCnt="0"/>
      <dgm:spPr/>
    </dgm:pt>
    <dgm:pt modelId="{AFEF6CCD-A9C0-BF41-8B16-39478A75310A}" type="pres">
      <dgm:prSet presAssocID="{006DBD1C-6271-6D4F-AEBB-13035B7508C4}" presName="Name17" presStyleLbl="parChTrans1D3" presStyleIdx="1" presStyleCnt="3"/>
      <dgm:spPr/>
      <dgm:t>
        <a:bodyPr/>
        <a:lstStyle/>
        <a:p>
          <a:endParaRPr lang="en-US"/>
        </a:p>
      </dgm:t>
    </dgm:pt>
    <dgm:pt modelId="{85D6886D-E864-784D-91F7-1E27D7A7C492}" type="pres">
      <dgm:prSet presAssocID="{E06A65CA-C471-E343-980C-7A95E62D5690}" presName="hierRoot3" presStyleCnt="0"/>
      <dgm:spPr/>
    </dgm:pt>
    <dgm:pt modelId="{60201379-9AC8-F34C-A531-06FEAE0090ED}" type="pres">
      <dgm:prSet presAssocID="{E06A65CA-C471-E343-980C-7A95E62D5690}" presName="composite3" presStyleCnt="0"/>
      <dgm:spPr/>
    </dgm:pt>
    <dgm:pt modelId="{99C89077-7339-6D4D-8673-D2810AB84657}" type="pres">
      <dgm:prSet presAssocID="{E06A65CA-C471-E343-980C-7A95E62D5690}" presName="background3" presStyleLbl="node3" presStyleIdx="1" presStyleCnt="3"/>
      <dgm:spPr/>
    </dgm:pt>
    <dgm:pt modelId="{97BE809C-F773-BD4F-824E-14051B0F6F55}" type="pres">
      <dgm:prSet presAssocID="{E06A65CA-C471-E343-980C-7A95E62D569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225B5C-3103-BA45-91EF-2D3A0138FB3E}" type="pres">
      <dgm:prSet presAssocID="{E06A65CA-C471-E343-980C-7A95E62D5690}" presName="hierChild4" presStyleCnt="0"/>
      <dgm:spPr/>
    </dgm:pt>
    <dgm:pt modelId="{4C71B2EC-E138-C54A-B19B-D8AAE500A64C}" type="pres">
      <dgm:prSet presAssocID="{E98AF76F-C862-8C48-B81C-16748344850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31796E9-734D-F54C-9905-66F89F10D056}" type="pres">
      <dgm:prSet presAssocID="{06A1D63F-9092-5848-84F9-DB0C35C661A2}" presName="hierRoot2" presStyleCnt="0"/>
      <dgm:spPr/>
    </dgm:pt>
    <dgm:pt modelId="{AA499942-464F-7741-978A-5A6E8718CE7A}" type="pres">
      <dgm:prSet presAssocID="{06A1D63F-9092-5848-84F9-DB0C35C661A2}" presName="composite2" presStyleCnt="0"/>
      <dgm:spPr/>
    </dgm:pt>
    <dgm:pt modelId="{18BC1C98-6796-D345-BAD7-AAB27A32A33E}" type="pres">
      <dgm:prSet presAssocID="{06A1D63F-9092-5848-84F9-DB0C35C661A2}" presName="background2" presStyleLbl="node2" presStyleIdx="1" presStyleCnt="2"/>
      <dgm:spPr/>
    </dgm:pt>
    <dgm:pt modelId="{3F269566-5AA0-1B4A-A0E7-1059B109D8DA}" type="pres">
      <dgm:prSet presAssocID="{06A1D63F-9092-5848-84F9-DB0C35C661A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9F058-F1C2-9C40-8FA0-3780B1DFDF24}" type="pres">
      <dgm:prSet presAssocID="{06A1D63F-9092-5848-84F9-DB0C35C661A2}" presName="hierChild3" presStyleCnt="0"/>
      <dgm:spPr/>
    </dgm:pt>
    <dgm:pt modelId="{3B8A5CC2-D30A-4E46-BBCE-833F8DAB84D6}" type="pres">
      <dgm:prSet presAssocID="{65757849-2CC4-874F-B7B5-DBC943EF75CE}" presName="Name17" presStyleLbl="parChTrans1D3" presStyleIdx="2" presStyleCnt="3"/>
      <dgm:spPr/>
      <dgm:t>
        <a:bodyPr/>
        <a:lstStyle/>
        <a:p>
          <a:endParaRPr lang="en-US"/>
        </a:p>
      </dgm:t>
    </dgm:pt>
    <dgm:pt modelId="{AA5BC570-107E-9C44-9DA5-E54DEBE420DE}" type="pres">
      <dgm:prSet presAssocID="{A69799CA-29D7-EE4E-A17E-952A72F7863A}" presName="hierRoot3" presStyleCnt="0"/>
      <dgm:spPr/>
    </dgm:pt>
    <dgm:pt modelId="{6C2E27D9-24EC-584A-881F-A7902E5BC5F4}" type="pres">
      <dgm:prSet presAssocID="{A69799CA-29D7-EE4E-A17E-952A72F7863A}" presName="composite3" presStyleCnt="0"/>
      <dgm:spPr/>
    </dgm:pt>
    <dgm:pt modelId="{5629C889-856D-494E-A2DF-B23FE0C14527}" type="pres">
      <dgm:prSet presAssocID="{A69799CA-29D7-EE4E-A17E-952A72F7863A}" presName="background3" presStyleLbl="node3" presStyleIdx="2" presStyleCnt="3"/>
      <dgm:spPr/>
    </dgm:pt>
    <dgm:pt modelId="{9C7FC830-4C62-F44B-9060-46011AD89CF8}" type="pres">
      <dgm:prSet presAssocID="{A69799CA-29D7-EE4E-A17E-952A72F7863A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899C99-7009-4944-9594-18FCDD32EAD3}" type="pres">
      <dgm:prSet presAssocID="{A69799CA-29D7-EE4E-A17E-952A72F7863A}" presName="hierChild4" presStyleCnt="0"/>
      <dgm:spPr/>
    </dgm:pt>
  </dgm:ptLst>
  <dgm:cxnLst>
    <dgm:cxn modelId="{11179559-8136-254D-BC5B-90C7CBE2769A}" srcId="{3D77B183-5B4A-4545-9C5A-C2DBDF8414AF}" destId="{5A9E37AD-7ACD-DA4A-8C76-5F04D358AE19}" srcOrd="0" destOrd="0" parTransId="{944BEE99-7554-2349-B7B7-4082AA636473}" sibTransId="{2C08EB6B-5B81-EB47-85B9-292D8CA60150}"/>
    <dgm:cxn modelId="{5AA1FC9C-B995-324B-9DF0-DEA3C711E2BC}" type="presOf" srcId="{A69799CA-29D7-EE4E-A17E-952A72F7863A}" destId="{9C7FC830-4C62-F44B-9060-46011AD89CF8}" srcOrd="0" destOrd="0" presId="urn:microsoft.com/office/officeart/2005/8/layout/hierarchy1"/>
    <dgm:cxn modelId="{39DE1372-01AD-4244-B26E-5FA33A8C38C2}" type="presOf" srcId="{944BEE99-7554-2349-B7B7-4082AA636473}" destId="{57DA2F3D-6F98-FF43-93A5-BE296118E6A3}" srcOrd="0" destOrd="0" presId="urn:microsoft.com/office/officeart/2005/8/layout/hierarchy1"/>
    <dgm:cxn modelId="{817EEA60-6A4E-094F-ADF2-BD824623F12C}" type="presOf" srcId="{E06A65CA-C471-E343-980C-7A95E62D5690}" destId="{97BE809C-F773-BD4F-824E-14051B0F6F55}" srcOrd="0" destOrd="0" presId="urn:microsoft.com/office/officeart/2005/8/layout/hierarchy1"/>
    <dgm:cxn modelId="{50999580-1CB3-E049-8725-37BB24482829}" srcId="{0C0B7542-255A-6B4A-9F15-DD109F3440A6}" destId="{06A1D63F-9092-5848-84F9-DB0C35C661A2}" srcOrd="1" destOrd="0" parTransId="{E98AF76F-C862-8C48-B81C-16748344850B}" sibTransId="{9784035C-26AE-1E46-97CA-F668D7660252}"/>
    <dgm:cxn modelId="{3E0F310D-9149-9440-A63B-9BDCB1921FEB}" type="presOf" srcId="{257148F8-9928-B14A-B40D-6D14971CAA1E}" destId="{ECC61DA4-4ECD-2049-A02A-7487A2A8FF15}" srcOrd="0" destOrd="0" presId="urn:microsoft.com/office/officeart/2005/8/layout/hierarchy1"/>
    <dgm:cxn modelId="{1A1E0BBC-FA76-3A40-ACCC-AFD221E07408}" srcId="{3D77B183-5B4A-4545-9C5A-C2DBDF8414AF}" destId="{E06A65CA-C471-E343-980C-7A95E62D5690}" srcOrd="1" destOrd="0" parTransId="{006DBD1C-6271-6D4F-AEBB-13035B7508C4}" sibTransId="{928CC364-55D7-D04C-A7DF-6664D404CCE7}"/>
    <dgm:cxn modelId="{95FC00BC-00D0-1F44-AF5B-2BC1C0A5E9DB}" srcId="{8B1B93EB-5A40-5A47-9A41-C6C06B3FFA29}" destId="{0C0B7542-255A-6B4A-9F15-DD109F3440A6}" srcOrd="0" destOrd="0" parTransId="{A0200603-7296-8242-BDC2-B7062B97DCA5}" sibTransId="{A97AB5BD-7A8A-BC44-ADA9-90ABC3C71371}"/>
    <dgm:cxn modelId="{F8053ED7-D218-294C-8004-46AE0E2D897C}" type="presOf" srcId="{5A9E37AD-7ACD-DA4A-8C76-5F04D358AE19}" destId="{52AD21EE-2F02-DC4B-8979-E69F933233AB}" srcOrd="0" destOrd="0" presId="urn:microsoft.com/office/officeart/2005/8/layout/hierarchy1"/>
    <dgm:cxn modelId="{F541E681-C502-4F49-BBE5-AA4B668C1E01}" srcId="{06A1D63F-9092-5848-84F9-DB0C35C661A2}" destId="{A69799CA-29D7-EE4E-A17E-952A72F7863A}" srcOrd="0" destOrd="0" parTransId="{65757849-2CC4-874F-B7B5-DBC943EF75CE}" sibTransId="{694239DC-4594-DB4A-B1A9-F1C4AC804BA4}"/>
    <dgm:cxn modelId="{25FF122B-16C9-D848-84D3-3AF76BDEB941}" type="presOf" srcId="{0C0B7542-255A-6B4A-9F15-DD109F3440A6}" destId="{346F7D30-9FD0-3D4A-B106-02CDBCB9C853}" srcOrd="0" destOrd="0" presId="urn:microsoft.com/office/officeart/2005/8/layout/hierarchy1"/>
    <dgm:cxn modelId="{5807C62E-D610-204D-B3C0-C8B0B5F234A9}" type="presOf" srcId="{65757849-2CC4-874F-B7B5-DBC943EF75CE}" destId="{3B8A5CC2-D30A-4E46-BBCE-833F8DAB84D6}" srcOrd="0" destOrd="0" presId="urn:microsoft.com/office/officeart/2005/8/layout/hierarchy1"/>
    <dgm:cxn modelId="{E946A036-99B2-FF45-98AD-C5CD16C79852}" type="presOf" srcId="{E98AF76F-C862-8C48-B81C-16748344850B}" destId="{4C71B2EC-E138-C54A-B19B-D8AAE500A64C}" srcOrd="0" destOrd="0" presId="urn:microsoft.com/office/officeart/2005/8/layout/hierarchy1"/>
    <dgm:cxn modelId="{024D1CC8-172C-384F-954C-F5099FACB328}" type="presOf" srcId="{8B1B93EB-5A40-5A47-9A41-C6C06B3FFA29}" destId="{B61DFE68-CFBE-3349-A78A-FBDEAE8D5B43}" srcOrd="0" destOrd="0" presId="urn:microsoft.com/office/officeart/2005/8/layout/hierarchy1"/>
    <dgm:cxn modelId="{96DC47ED-6B7A-DD4D-A4ED-4BCE3BB45F75}" type="presOf" srcId="{3D77B183-5B4A-4545-9C5A-C2DBDF8414AF}" destId="{548F3376-0FCD-E94A-9778-74B6188A98AE}" srcOrd="0" destOrd="0" presId="urn:microsoft.com/office/officeart/2005/8/layout/hierarchy1"/>
    <dgm:cxn modelId="{B442FBDB-1C1E-7E40-BB88-2B72ACE845D7}" srcId="{0C0B7542-255A-6B4A-9F15-DD109F3440A6}" destId="{3D77B183-5B4A-4545-9C5A-C2DBDF8414AF}" srcOrd="0" destOrd="0" parTransId="{257148F8-9928-B14A-B40D-6D14971CAA1E}" sibTransId="{9C53E03C-834D-5640-BDD9-E110C19C5D1C}"/>
    <dgm:cxn modelId="{589489B0-F631-BA4A-B0C9-6F178FBB309C}" type="presOf" srcId="{006DBD1C-6271-6D4F-AEBB-13035B7508C4}" destId="{AFEF6CCD-A9C0-BF41-8B16-39478A75310A}" srcOrd="0" destOrd="0" presId="urn:microsoft.com/office/officeart/2005/8/layout/hierarchy1"/>
    <dgm:cxn modelId="{3ABE71E0-FBD4-B341-B3ED-FF2EAEC12D3D}" type="presOf" srcId="{06A1D63F-9092-5848-84F9-DB0C35C661A2}" destId="{3F269566-5AA0-1B4A-A0E7-1059B109D8DA}" srcOrd="0" destOrd="0" presId="urn:microsoft.com/office/officeart/2005/8/layout/hierarchy1"/>
    <dgm:cxn modelId="{90BC3B20-20DA-8948-B415-5D9ADD4C7B10}" type="presParOf" srcId="{B61DFE68-CFBE-3349-A78A-FBDEAE8D5B43}" destId="{5885F174-3F95-E745-A9E2-A4CBE6E128E7}" srcOrd="0" destOrd="0" presId="urn:microsoft.com/office/officeart/2005/8/layout/hierarchy1"/>
    <dgm:cxn modelId="{3DCDC169-CC62-7C44-8C62-32D1815A6BA7}" type="presParOf" srcId="{5885F174-3F95-E745-A9E2-A4CBE6E128E7}" destId="{F316703D-D2C5-7844-B567-77B47B756297}" srcOrd="0" destOrd="0" presId="urn:microsoft.com/office/officeart/2005/8/layout/hierarchy1"/>
    <dgm:cxn modelId="{2D19F53C-BF4E-F44A-BF56-E179667E4159}" type="presParOf" srcId="{F316703D-D2C5-7844-B567-77B47B756297}" destId="{6FC41306-A773-E346-9BDF-EAB5A963CF38}" srcOrd="0" destOrd="0" presId="urn:microsoft.com/office/officeart/2005/8/layout/hierarchy1"/>
    <dgm:cxn modelId="{5D66698C-246A-514A-B8D6-734B1F49D51A}" type="presParOf" srcId="{F316703D-D2C5-7844-B567-77B47B756297}" destId="{346F7D30-9FD0-3D4A-B106-02CDBCB9C853}" srcOrd="1" destOrd="0" presId="urn:microsoft.com/office/officeart/2005/8/layout/hierarchy1"/>
    <dgm:cxn modelId="{6B04D1E7-5B5F-FC42-86F1-C9F2E8F47972}" type="presParOf" srcId="{5885F174-3F95-E745-A9E2-A4CBE6E128E7}" destId="{49D6C06D-FB58-5646-8C99-1AEBE448E21F}" srcOrd="1" destOrd="0" presId="urn:microsoft.com/office/officeart/2005/8/layout/hierarchy1"/>
    <dgm:cxn modelId="{C772E0D4-D322-EE42-B3C7-601266F446E5}" type="presParOf" srcId="{49D6C06D-FB58-5646-8C99-1AEBE448E21F}" destId="{ECC61DA4-4ECD-2049-A02A-7487A2A8FF15}" srcOrd="0" destOrd="0" presId="urn:microsoft.com/office/officeart/2005/8/layout/hierarchy1"/>
    <dgm:cxn modelId="{7CE66F16-26E7-594B-98F3-B432D4D6DA46}" type="presParOf" srcId="{49D6C06D-FB58-5646-8C99-1AEBE448E21F}" destId="{A3273931-5A19-404F-8FCF-2EDBFBE9C4F6}" srcOrd="1" destOrd="0" presId="urn:microsoft.com/office/officeart/2005/8/layout/hierarchy1"/>
    <dgm:cxn modelId="{8FB808A3-C062-2C45-A548-B2928CE04315}" type="presParOf" srcId="{A3273931-5A19-404F-8FCF-2EDBFBE9C4F6}" destId="{0B0E5E43-4D11-8941-92BB-B9F015B56551}" srcOrd="0" destOrd="0" presId="urn:microsoft.com/office/officeart/2005/8/layout/hierarchy1"/>
    <dgm:cxn modelId="{8856768E-D999-DA46-A0A7-300E437B646D}" type="presParOf" srcId="{0B0E5E43-4D11-8941-92BB-B9F015B56551}" destId="{FCED5261-53D6-774C-98F9-550E04D12A5A}" srcOrd="0" destOrd="0" presId="urn:microsoft.com/office/officeart/2005/8/layout/hierarchy1"/>
    <dgm:cxn modelId="{8B8DCA06-E395-FE41-A5F0-3F2CEB8AF691}" type="presParOf" srcId="{0B0E5E43-4D11-8941-92BB-B9F015B56551}" destId="{548F3376-0FCD-E94A-9778-74B6188A98AE}" srcOrd="1" destOrd="0" presId="urn:microsoft.com/office/officeart/2005/8/layout/hierarchy1"/>
    <dgm:cxn modelId="{6B73924E-CEDB-CD42-A341-E523A3BDD56C}" type="presParOf" srcId="{A3273931-5A19-404F-8FCF-2EDBFBE9C4F6}" destId="{2D1CD0B8-FE98-4F43-B525-7D58F8D05426}" srcOrd="1" destOrd="0" presId="urn:microsoft.com/office/officeart/2005/8/layout/hierarchy1"/>
    <dgm:cxn modelId="{3E8514A5-09D5-F943-B10C-1A65E9F5A2BD}" type="presParOf" srcId="{2D1CD0B8-FE98-4F43-B525-7D58F8D05426}" destId="{57DA2F3D-6F98-FF43-93A5-BE296118E6A3}" srcOrd="0" destOrd="0" presId="urn:microsoft.com/office/officeart/2005/8/layout/hierarchy1"/>
    <dgm:cxn modelId="{E106D0D0-9AB4-614F-B7D9-6C355D3D0DD0}" type="presParOf" srcId="{2D1CD0B8-FE98-4F43-B525-7D58F8D05426}" destId="{149AEA91-24E9-624C-9CC0-47DBF23F6DCE}" srcOrd="1" destOrd="0" presId="urn:microsoft.com/office/officeart/2005/8/layout/hierarchy1"/>
    <dgm:cxn modelId="{0B9C0FD7-2BCF-9444-B841-2FFE6DE0F482}" type="presParOf" srcId="{149AEA91-24E9-624C-9CC0-47DBF23F6DCE}" destId="{07F42EC0-3E47-114C-AAD7-7AC066FC0AD7}" srcOrd="0" destOrd="0" presId="urn:microsoft.com/office/officeart/2005/8/layout/hierarchy1"/>
    <dgm:cxn modelId="{0C4B55BA-74FF-1C48-A949-81A9F7778B6C}" type="presParOf" srcId="{07F42EC0-3E47-114C-AAD7-7AC066FC0AD7}" destId="{D2EADAD8-D5BD-6444-B4F2-5369024A5CDD}" srcOrd="0" destOrd="0" presId="urn:microsoft.com/office/officeart/2005/8/layout/hierarchy1"/>
    <dgm:cxn modelId="{FE1048FB-6A11-144F-8AC7-A58BCE855789}" type="presParOf" srcId="{07F42EC0-3E47-114C-AAD7-7AC066FC0AD7}" destId="{52AD21EE-2F02-DC4B-8979-E69F933233AB}" srcOrd="1" destOrd="0" presId="urn:microsoft.com/office/officeart/2005/8/layout/hierarchy1"/>
    <dgm:cxn modelId="{EB1E75F7-5C12-4A44-8F90-EA602C7A5632}" type="presParOf" srcId="{149AEA91-24E9-624C-9CC0-47DBF23F6DCE}" destId="{360E7ADB-4094-864E-A86C-7778A9C8F7BE}" srcOrd="1" destOrd="0" presId="urn:microsoft.com/office/officeart/2005/8/layout/hierarchy1"/>
    <dgm:cxn modelId="{2DBEC7EA-E44A-B547-A968-3D71F3C3BFF7}" type="presParOf" srcId="{2D1CD0B8-FE98-4F43-B525-7D58F8D05426}" destId="{AFEF6CCD-A9C0-BF41-8B16-39478A75310A}" srcOrd="2" destOrd="0" presId="urn:microsoft.com/office/officeart/2005/8/layout/hierarchy1"/>
    <dgm:cxn modelId="{D1300CF5-7CDF-2A4B-A2D7-B2F2531262C5}" type="presParOf" srcId="{2D1CD0B8-FE98-4F43-B525-7D58F8D05426}" destId="{85D6886D-E864-784D-91F7-1E27D7A7C492}" srcOrd="3" destOrd="0" presId="urn:microsoft.com/office/officeart/2005/8/layout/hierarchy1"/>
    <dgm:cxn modelId="{9B3D904F-98ED-5247-B3D2-2AA579C3D203}" type="presParOf" srcId="{85D6886D-E864-784D-91F7-1E27D7A7C492}" destId="{60201379-9AC8-F34C-A531-06FEAE0090ED}" srcOrd="0" destOrd="0" presId="urn:microsoft.com/office/officeart/2005/8/layout/hierarchy1"/>
    <dgm:cxn modelId="{D652FEBC-3A63-F64F-AA2B-41F38EF65497}" type="presParOf" srcId="{60201379-9AC8-F34C-A531-06FEAE0090ED}" destId="{99C89077-7339-6D4D-8673-D2810AB84657}" srcOrd="0" destOrd="0" presId="urn:microsoft.com/office/officeart/2005/8/layout/hierarchy1"/>
    <dgm:cxn modelId="{0823F779-C2F9-8541-974F-8EF49E8A245F}" type="presParOf" srcId="{60201379-9AC8-F34C-A531-06FEAE0090ED}" destId="{97BE809C-F773-BD4F-824E-14051B0F6F55}" srcOrd="1" destOrd="0" presId="urn:microsoft.com/office/officeart/2005/8/layout/hierarchy1"/>
    <dgm:cxn modelId="{60297375-2E89-A342-8A5A-9D976BD23B11}" type="presParOf" srcId="{85D6886D-E864-784D-91F7-1E27D7A7C492}" destId="{B2225B5C-3103-BA45-91EF-2D3A0138FB3E}" srcOrd="1" destOrd="0" presId="urn:microsoft.com/office/officeart/2005/8/layout/hierarchy1"/>
    <dgm:cxn modelId="{81461EEA-5508-3E4D-B99E-6407586779D7}" type="presParOf" srcId="{49D6C06D-FB58-5646-8C99-1AEBE448E21F}" destId="{4C71B2EC-E138-C54A-B19B-D8AAE500A64C}" srcOrd="2" destOrd="0" presId="urn:microsoft.com/office/officeart/2005/8/layout/hierarchy1"/>
    <dgm:cxn modelId="{70477ACA-879B-1843-8144-DF5161BD588C}" type="presParOf" srcId="{49D6C06D-FB58-5646-8C99-1AEBE448E21F}" destId="{D31796E9-734D-F54C-9905-66F89F10D056}" srcOrd="3" destOrd="0" presId="urn:microsoft.com/office/officeart/2005/8/layout/hierarchy1"/>
    <dgm:cxn modelId="{6FD91691-8EAD-4F4B-AAD3-DE78A4B87EA8}" type="presParOf" srcId="{D31796E9-734D-F54C-9905-66F89F10D056}" destId="{AA499942-464F-7741-978A-5A6E8718CE7A}" srcOrd="0" destOrd="0" presId="urn:microsoft.com/office/officeart/2005/8/layout/hierarchy1"/>
    <dgm:cxn modelId="{8FF62DA0-FDC1-9144-B4D6-6E738DD3EE9D}" type="presParOf" srcId="{AA499942-464F-7741-978A-5A6E8718CE7A}" destId="{18BC1C98-6796-D345-BAD7-AAB27A32A33E}" srcOrd="0" destOrd="0" presId="urn:microsoft.com/office/officeart/2005/8/layout/hierarchy1"/>
    <dgm:cxn modelId="{C3A9158D-FE73-7540-8171-C7CD6DEDC575}" type="presParOf" srcId="{AA499942-464F-7741-978A-5A6E8718CE7A}" destId="{3F269566-5AA0-1B4A-A0E7-1059B109D8DA}" srcOrd="1" destOrd="0" presId="urn:microsoft.com/office/officeart/2005/8/layout/hierarchy1"/>
    <dgm:cxn modelId="{E03B46EE-A2B4-CD44-B759-F9C74E8F3021}" type="presParOf" srcId="{D31796E9-734D-F54C-9905-66F89F10D056}" destId="{39B9F058-F1C2-9C40-8FA0-3780B1DFDF24}" srcOrd="1" destOrd="0" presId="urn:microsoft.com/office/officeart/2005/8/layout/hierarchy1"/>
    <dgm:cxn modelId="{141408CC-3EB9-9B47-9862-6261D7881791}" type="presParOf" srcId="{39B9F058-F1C2-9C40-8FA0-3780B1DFDF24}" destId="{3B8A5CC2-D30A-4E46-BBCE-833F8DAB84D6}" srcOrd="0" destOrd="0" presId="urn:microsoft.com/office/officeart/2005/8/layout/hierarchy1"/>
    <dgm:cxn modelId="{C6C48BFD-DCEB-824D-8924-A5E4FFAFA974}" type="presParOf" srcId="{39B9F058-F1C2-9C40-8FA0-3780B1DFDF24}" destId="{AA5BC570-107E-9C44-9DA5-E54DEBE420DE}" srcOrd="1" destOrd="0" presId="urn:microsoft.com/office/officeart/2005/8/layout/hierarchy1"/>
    <dgm:cxn modelId="{8915D229-8CED-2549-B91F-D3334C56959C}" type="presParOf" srcId="{AA5BC570-107E-9C44-9DA5-E54DEBE420DE}" destId="{6C2E27D9-24EC-584A-881F-A7902E5BC5F4}" srcOrd="0" destOrd="0" presId="urn:microsoft.com/office/officeart/2005/8/layout/hierarchy1"/>
    <dgm:cxn modelId="{2A51C333-CEFE-2142-9DAF-2716ABA4E4C8}" type="presParOf" srcId="{6C2E27D9-24EC-584A-881F-A7902E5BC5F4}" destId="{5629C889-856D-494E-A2DF-B23FE0C14527}" srcOrd="0" destOrd="0" presId="urn:microsoft.com/office/officeart/2005/8/layout/hierarchy1"/>
    <dgm:cxn modelId="{57531D3F-5958-0D48-971E-54F3AE9D9FBF}" type="presParOf" srcId="{6C2E27D9-24EC-584A-881F-A7902E5BC5F4}" destId="{9C7FC830-4C62-F44B-9060-46011AD89CF8}" srcOrd="1" destOrd="0" presId="urn:microsoft.com/office/officeart/2005/8/layout/hierarchy1"/>
    <dgm:cxn modelId="{2AD5CEFA-F8FD-154D-8B19-B4B6C48F3534}" type="presParOf" srcId="{AA5BC570-107E-9C44-9DA5-E54DEBE420DE}" destId="{72899C99-7009-4944-9594-18FCDD32EAD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A5CC2-D30A-4E46-BBCE-833F8DAB84D6}">
      <dsp:nvSpPr>
        <dsp:cNvPr id="0" name=""/>
        <dsp:cNvSpPr/>
      </dsp:nvSpPr>
      <dsp:spPr>
        <a:xfrm>
          <a:off x="6087104" y="2630244"/>
          <a:ext cx="91440" cy="489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99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1B2EC-E138-C54A-B19B-D8AAE500A64C}">
      <dsp:nvSpPr>
        <dsp:cNvPr id="0" name=""/>
        <dsp:cNvSpPr/>
      </dsp:nvSpPr>
      <dsp:spPr>
        <a:xfrm>
          <a:off x="4570467" y="1026988"/>
          <a:ext cx="1562357" cy="533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31"/>
              </a:lnTo>
              <a:lnTo>
                <a:pt x="1562357" y="377331"/>
              </a:lnTo>
              <a:lnTo>
                <a:pt x="1562357" y="533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F6CCD-A9C0-BF41-8B16-39478A75310A}">
      <dsp:nvSpPr>
        <dsp:cNvPr id="0" name=""/>
        <dsp:cNvSpPr/>
      </dsp:nvSpPr>
      <dsp:spPr>
        <a:xfrm>
          <a:off x="3044029" y="2630244"/>
          <a:ext cx="1029598" cy="489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917"/>
              </a:lnTo>
              <a:lnTo>
                <a:pt x="1029598" y="333917"/>
              </a:lnTo>
              <a:lnTo>
                <a:pt x="1029598" y="4899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A2F3D-6F98-FF43-93A5-BE296118E6A3}">
      <dsp:nvSpPr>
        <dsp:cNvPr id="0" name=""/>
        <dsp:cNvSpPr/>
      </dsp:nvSpPr>
      <dsp:spPr>
        <a:xfrm>
          <a:off x="2014431" y="2630244"/>
          <a:ext cx="1029598" cy="489995"/>
        </a:xfrm>
        <a:custGeom>
          <a:avLst/>
          <a:gdLst/>
          <a:ahLst/>
          <a:cxnLst/>
          <a:rect l="0" t="0" r="0" b="0"/>
          <a:pathLst>
            <a:path>
              <a:moveTo>
                <a:pt x="1029598" y="0"/>
              </a:moveTo>
              <a:lnTo>
                <a:pt x="1029598" y="333917"/>
              </a:lnTo>
              <a:lnTo>
                <a:pt x="0" y="333917"/>
              </a:lnTo>
              <a:lnTo>
                <a:pt x="0" y="48999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61DA4-4ECD-2049-A02A-7487A2A8FF15}">
      <dsp:nvSpPr>
        <dsp:cNvPr id="0" name=""/>
        <dsp:cNvSpPr/>
      </dsp:nvSpPr>
      <dsp:spPr>
        <a:xfrm>
          <a:off x="3044029" y="1026988"/>
          <a:ext cx="1526437" cy="533409"/>
        </a:xfrm>
        <a:custGeom>
          <a:avLst/>
          <a:gdLst/>
          <a:ahLst/>
          <a:cxnLst/>
          <a:rect l="0" t="0" r="0" b="0"/>
          <a:pathLst>
            <a:path>
              <a:moveTo>
                <a:pt x="1526437" y="0"/>
              </a:moveTo>
              <a:lnTo>
                <a:pt x="1526437" y="377331"/>
              </a:lnTo>
              <a:lnTo>
                <a:pt x="0" y="377331"/>
              </a:lnTo>
              <a:lnTo>
                <a:pt x="0" y="5334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41306-A773-E346-9BDF-EAB5A963CF38}">
      <dsp:nvSpPr>
        <dsp:cNvPr id="0" name=""/>
        <dsp:cNvSpPr/>
      </dsp:nvSpPr>
      <dsp:spPr>
        <a:xfrm>
          <a:off x="3728068" y="-42857"/>
          <a:ext cx="1684797" cy="10698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6F7D30-9FD0-3D4A-B106-02CDBCB9C853}">
      <dsp:nvSpPr>
        <dsp:cNvPr id="0" name=""/>
        <dsp:cNvSpPr/>
      </dsp:nvSpPr>
      <dsp:spPr>
        <a:xfrm>
          <a:off x="3915268" y="134981"/>
          <a:ext cx="1684797" cy="106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Striatum</a:t>
          </a:r>
          <a:endParaRPr lang="en-US" sz="2400" kern="1200" dirty="0"/>
        </a:p>
      </dsp:txBody>
      <dsp:txXfrm>
        <a:off x="3946603" y="166316"/>
        <a:ext cx="1622127" cy="1007176"/>
      </dsp:txXfrm>
    </dsp:sp>
    <dsp:sp modelId="{FCED5261-53D6-774C-98F9-550E04D12A5A}">
      <dsp:nvSpPr>
        <dsp:cNvPr id="0" name=""/>
        <dsp:cNvSpPr/>
      </dsp:nvSpPr>
      <dsp:spPr>
        <a:xfrm>
          <a:off x="2201631" y="1560398"/>
          <a:ext cx="1684797" cy="10698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8F3376-0FCD-E94A-9778-74B6188A98AE}">
      <dsp:nvSpPr>
        <dsp:cNvPr id="0" name=""/>
        <dsp:cNvSpPr/>
      </dsp:nvSpPr>
      <dsp:spPr>
        <a:xfrm>
          <a:off x="2388830" y="1738237"/>
          <a:ext cx="1684797" cy="106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Dorsal </a:t>
          </a:r>
          <a:endParaRPr lang="en-US" sz="2400" kern="1200" dirty="0"/>
        </a:p>
      </dsp:txBody>
      <dsp:txXfrm>
        <a:off x="2420165" y="1769572"/>
        <a:ext cx="1622127" cy="1007176"/>
      </dsp:txXfrm>
    </dsp:sp>
    <dsp:sp modelId="{D2EADAD8-D5BD-6444-B4F2-5369024A5CDD}">
      <dsp:nvSpPr>
        <dsp:cNvPr id="0" name=""/>
        <dsp:cNvSpPr/>
      </dsp:nvSpPr>
      <dsp:spPr>
        <a:xfrm>
          <a:off x="1172032" y="3120239"/>
          <a:ext cx="1684797" cy="10698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AD21EE-2F02-DC4B-8979-E69F933233AB}">
      <dsp:nvSpPr>
        <dsp:cNvPr id="0" name=""/>
        <dsp:cNvSpPr/>
      </dsp:nvSpPr>
      <dsp:spPr>
        <a:xfrm>
          <a:off x="1359232" y="3298079"/>
          <a:ext cx="1684797" cy="106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Caudate </a:t>
          </a:r>
          <a:endParaRPr lang="en-US" sz="2400" kern="1200" dirty="0"/>
        </a:p>
      </dsp:txBody>
      <dsp:txXfrm>
        <a:off x="1390567" y="3329414"/>
        <a:ext cx="1622127" cy="1007176"/>
      </dsp:txXfrm>
    </dsp:sp>
    <dsp:sp modelId="{99C89077-7339-6D4D-8673-D2810AB84657}">
      <dsp:nvSpPr>
        <dsp:cNvPr id="0" name=""/>
        <dsp:cNvSpPr/>
      </dsp:nvSpPr>
      <dsp:spPr>
        <a:xfrm>
          <a:off x="3231229" y="3120239"/>
          <a:ext cx="1684797" cy="10698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BE809C-F773-BD4F-824E-14051B0F6F55}">
      <dsp:nvSpPr>
        <dsp:cNvPr id="0" name=""/>
        <dsp:cNvSpPr/>
      </dsp:nvSpPr>
      <dsp:spPr>
        <a:xfrm>
          <a:off x="3418429" y="3298079"/>
          <a:ext cx="1684797" cy="106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Putamen</a:t>
          </a:r>
          <a:endParaRPr lang="en-US" sz="2400" kern="1200" dirty="0"/>
        </a:p>
      </dsp:txBody>
      <dsp:txXfrm>
        <a:off x="3449764" y="3329414"/>
        <a:ext cx="1622127" cy="1007176"/>
      </dsp:txXfrm>
    </dsp:sp>
    <dsp:sp modelId="{18BC1C98-6796-D345-BAD7-AAB27A32A33E}">
      <dsp:nvSpPr>
        <dsp:cNvPr id="0" name=""/>
        <dsp:cNvSpPr/>
      </dsp:nvSpPr>
      <dsp:spPr>
        <a:xfrm>
          <a:off x="5290426" y="1560398"/>
          <a:ext cx="1684797" cy="10698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69566-5AA0-1B4A-A0E7-1059B109D8DA}">
      <dsp:nvSpPr>
        <dsp:cNvPr id="0" name=""/>
        <dsp:cNvSpPr/>
      </dsp:nvSpPr>
      <dsp:spPr>
        <a:xfrm>
          <a:off x="5477625" y="1738237"/>
          <a:ext cx="1684797" cy="106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Ventral </a:t>
          </a:r>
          <a:endParaRPr lang="en-US" sz="2400" kern="1200" dirty="0"/>
        </a:p>
      </dsp:txBody>
      <dsp:txXfrm>
        <a:off x="5508960" y="1769572"/>
        <a:ext cx="1622127" cy="1007176"/>
      </dsp:txXfrm>
    </dsp:sp>
    <dsp:sp modelId="{5629C889-856D-494E-A2DF-B23FE0C14527}">
      <dsp:nvSpPr>
        <dsp:cNvPr id="0" name=""/>
        <dsp:cNvSpPr/>
      </dsp:nvSpPr>
      <dsp:spPr>
        <a:xfrm>
          <a:off x="5290426" y="3120239"/>
          <a:ext cx="1684797" cy="10698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atMod val="135000"/>
                <a:lumMod val="80000"/>
              </a:schemeClr>
              <a:schemeClr val="accent1">
                <a:hueOff val="0"/>
                <a:satOff val="0"/>
                <a:lumOff val="0"/>
                <a:alphaOff val="0"/>
                <a:satMod val="250000"/>
                <a:lumMod val="150000"/>
              </a:schemeClr>
            </a:duotone>
          </a:blip>
          <a:stretch/>
        </a:blipFill>
        <a:ln>
          <a:noFill/>
        </a:ln>
        <a:effectLst>
          <a:outerShdw blurRad="63500" sx="101000" sy="101000" algn="ctr" rotWithShape="0">
            <a:srgbClr val="000000">
              <a:alpha val="40000"/>
            </a:srgbClr>
          </a:outerShdw>
        </a:effectLst>
        <a:scene3d>
          <a:camera prst="perspectiveFront" fov="3000000"/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7FC830-4C62-F44B-9060-46011AD89CF8}">
      <dsp:nvSpPr>
        <dsp:cNvPr id="0" name=""/>
        <dsp:cNvSpPr/>
      </dsp:nvSpPr>
      <dsp:spPr>
        <a:xfrm>
          <a:off x="5477625" y="3298079"/>
          <a:ext cx="1684797" cy="10698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Nucleus </a:t>
          </a:r>
          <a:r>
            <a:rPr lang="en-US" sz="2400" kern="1200" dirty="0" err="1" smtClean="0"/>
            <a:t>Acumbens</a:t>
          </a:r>
          <a:endParaRPr lang="en-US" sz="2400" kern="1200" dirty="0"/>
        </a:p>
      </dsp:txBody>
      <dsp:txXfrm>
        <a:off x="5508960" y="3329414"/>
        <a:ext cx="1622127" cy="1007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1E130-A293-2045-AF4E-F8C758C61975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B0F52-3745-B644-869E-C82D41248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2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 of the prefrontal Cortex--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6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with the </a:t>
            </a:r>
            <a:r>
              <a:rPr lang="en-US" dirty="0" err="1" smtClean="0"/>
              <a:t>floxed</a:t>
            </a:r>
            <a:r>
              <a:rPr lang="en-US" dirty="0" smtClean="0"/>
              <a:t> mice, the </a:t>
            </a:r>
            <a:r>
              <a:rPr lang="en-US" dirty="0" err="1" smtClean="0"/>
              <a:t>cre</a:t>
            </a:r>
            <a:r>
              <a:rPr lang="en-US" baseline="0" dirty="0" smtClean="0"/>
              <a:t> will target only those </a:t>
            </a:r>
            <a:r>
              <a:rPr lang="en-US" baseline="0" dirty="0" err="1" smtClean="0"/>
              <a:t>floxed</a:t>
            </a:r>
            <a:r>
              <a:rPr lang="en-US" baseline="0" dirty="0" smtClean="0"/>
              <a:t> cells to delete those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6"/>
                </a:solidFill>
              </a:rPr>
              <a:t>DIO is </a:t>
            </a:r>
            <a:r>
              <a:rPr lang="en-US" sz="1200" dirty="0" err="1" smtClean="0">
                <a:solidFill>
                  <a:schemeClr val="accent6"/>
                </a:solidFill>
              </a:rPr>
              <a:t>synapsin</a:t>
            </a:r>
            <a:r>
              <a:rPr lang="en-US" sz="1200" dirty="0" smtClean="0">
                <a:solidFill>
                  <a:schemeClr val="accent6"/>
                </a:solidFill>
              </a:rPr>
              <a:t> promoter=nonspecific activation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of these disorders</a:t>
            </a:r>
            <a:r>
              <a:rPr lang="en-US" baseline="0" dirty="0" smtClean="0"/>
              <a:t> tend to have a habitual over-reliance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37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Sucrose consumption=measure of </a:t>
            </a:r>
            <a:r>
              <a:rPr lang="en-US" dirty="0" err="1" smtClean="0"/>
              <a:t>anedonia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7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Sucrose consumption=measure of </a:t>
            </a:r>
            <a:r>
              <a:rPr lang="en-US" dirty="0" err="1" smtClean="0"/>
              <a:t>anedonia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7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first, lets figure</a:t>
            </a:r>
            <a:r>
              <a:rPr lang="en-US" baseline="0" dirty="0" smtClean="0"/>
              <a:t> out if this is pre-synaptic (like we assume) or post-synaptic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Projects too; </a:t>
            </a:r>
          </a:p>
          <a:p>
            <a:pPr lvl="1"/>
            <a:r>
              <a:rPr lang="en-US" sz="3000" dirty="0" smtClean="0"/>
              <a:t>Hippocampus </a:t>
            </a:r>
          </a:p>
          <a:p>
            <a:pPr lvl="1"/>
            <a:r>
              <a:rPr lang="en-US" sz="3000" dirty="0" smtClean="0"/>
              <a:t>Amygdala </a:t>
            </a:r>
          </a:p>
          <a:p>
            <a:pPr lvl="1"/>
            <a:r>
              <a:rPr lang="en-US" sz="3000" dirty="0" smtClean="0"/>
              <a:t>Hypothalamus </a:t>
            </a:r>
          </a:p>
          <a:p>
            <a:pPr lvl="1"/>
            <a:r>
              <a:rPr lang="en-US" sz="3000" dirty="0" smtClean="0"/>
              <a:t>Striatum </a:t>
            </a:r>
          </a:p>
          <a:p>
            <a:pPr lvl="1"/>
            <a:r>
              <a:rPr lang="en-US" sz="3000" dirty="0" smtClean="0"/>
              <a:t>Thalamus</a:t>
            </a:r>
          </a:p>
          <a:p>
            <a:pPr lvl="1"/>
            <a:r>
              <a:rPr lang="en-US" sz="3000" dirty="0" smtClean="0"/>
              <a:t>Cortex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0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 due to previous</a:t>
            </a:r>
            <a:r>
              <a:rPr lang="en-US" baseline="0" dirty="0" smtClean="0"/>
              <a:t> findings, it was thought to be the Dorsal Striatum due to its involvement in goal-directed and habitual actions.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1)First</a:t>
            </a:r>
            <a:r>
              <a:rPr lang="en-US" baseline="0" dirty="0" smtClean="0"/>
              <a:t> thing you do is you manipulate a DNA strand, insert a promoter, with the gene you want to transcribe, then add a marker so you know you can find it. You then insert it into a virus and you get a name like</a:t>
            </a:r>
            <a:r>
              <a:rPr lang="is-IS" baseline="0" dirty="0" smtClean="0"/>
              <a:t>….. </a:t>
            </a:r>
          </a:p>
          <a:p>
            <a:r>
              <a:rPr lang="is-IS" baseline="0" dirty="0" smtClean="0"/>
              <a:t>Then you can insert it ito the mouse.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 the first thing they did was inject a </a:t>
            </a:r>
            <a:r>
              <a:rPr lang="en-US" dirty="0" err="1" smtClean="0"/>
              <a:t>lentivirus</a:t>
            </a:r>
            <a:r>
              <a:rPr lang="en-US" dirty="0" smtClean="0"/>
              <a:t> that</a:t>
            </a:r>
            <a:r>
              <a:rPr lang="en-US" baseline="0" dirty="0" smtClean="0"/>
              <a:t> expressed </a:t>
            </a:r>
            <a:r>
              <a:rPr lang="en-US" baseline="0" dirty="0" err="1" smtClean="0"/>
              <a:t>mCherry</a:t>
            </a:r>
            <a:r>
              <a:rPr lang="en-US" baseline="0" dirty="0" smtClean="0"/>
              <a:t> driven by an MCH gene promoter</a:t>
            </a:r>
            <a:r>
              <a:rPr lang="en-US" baseline="0" dirty="0" smtClean="0">
                <a:sym typeface="Wingdings"/>
              </a:rPr>
              <a:t> this marked the MCH neurons 2A &amp;B1)MCH found in 98.7% of </a:t>
            </a:r>
            <a:r>
              <a:rPr lang="en-US" baseline="0" dirty="0" err="1" smtClean="0">
                <a:sym typeface="Wingdings"/>
              </a:rPr>
              <a:t>mCherry</a:t>
            </a:r>
            <a:r>
              <a:rPr lang="en-US" baseline="0" dirty="0" smtClean="0">
                <a:sym typeface="Wingdings"/>
              </a:rPr>
              <a:t> labeled cells</a:t>
            </a:r>
          </a:p>
          <a:p>
            <a:r>
              <a:rPr lang="en-US" baseline="0" dirty="0" smtClean="0">
                <a:sym typeface="Wingdings"/>
              </a:rPr>
              <a:t>Figure 2B5shows that MCH cell function was unaffected by viral infection 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Next they inserted a channel rhodopsin into </a:t>
            </a:r>
            <a:r>
              <a:rPr lang="en-US" baseline="0" dirty="0" err="1" smtClean="0">
                <a:sym typeface="Wingdings"/>
              </a:rPr>
              <a:t>orexin</a:t>
            </a:r>
            <a:r>
              <a:rPr lang="en-US" baseline="0" dirty="0" smtClean="0">
                <a:sym typeface="Wingdings"/>
              </a:rPr>
              <a:t> neurons  in MCH neurons – activation of OH caused a reduction in the MCH neuron activity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089ED-91E9-294E-A50C-F77A36DC95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88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Gave a CB1 agonist (WIN55,212)</a:t>
            </a:r>
            <a:r>
              <a:rPr lang="en-US" baseline="0" dirty="0" smtClean="0"/>
              <a:t> to test light-evoked </a:t>
            </a:r>
            <a:r>
              <a:rPr lang="en-US" baseline="0" dirty="0" err="1" smtClean="0"/>
              <a:t>excittatory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transmision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control</a:t>
            </a:r>
            <a:r>
              <a:rPr lang="en-US" dirty="0" smtClean="0">
                <a:sym typeface="Wingdings"/>
              </a:rPr>
              <a:t> we see a difference Between</a:t>
            </a:r>
            <a:r>
              <a:rPr lang="en-US" baseline="0" dirty="0" smtClean="0">
                <a:sym typeface="Wingdings"/>
              </a:rPr>
              <a:t> RR &amp; RI schedules (RI no sig difference between V &amp; DV) 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When delete CB1no longer a difference between RR &amp; RR (especially when you look at the CAMKII, in fact these pressed even less than control)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3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control</a:t>
            </a:r>
            <a:r>
              <a:rPr lang="en-US" dirty="0" smtClean="0">
                <a:sym typeface="Wingdings"/>
              </a:rPr>
              <a:t> we see a difference Between</a:t>
            </a:r>
            <a:r>
              <a:rPr lang="en-US" baseline="0" dirty="0" smtClean="0">
                <a:sym typeface="Wingdings"/>
              </a:rPr>
              <a:t> RR &amp; RI schedules (RI no sig difference between V &amp; DV) 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When delete CB1no longer a difference between RR &amp; RR (especially when you look at the CAMKII, in fact these pressed even less than control) </a:t>
            </a:r>
          </a:p>
          <a:p>
            <a:r>
              <a:rPr lang="en-US" baseline="0" dirty="0" smtClean="0">
                <a:sym typeface="Wingdings"/>
              </a:rPr>
              <a:t>	* what could explain this? Could it be lack of motivation?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6"/>
                </a:solidFill>
              </a:rPr>
              <a:t>DIO is </a:t>
            </a:r>
            <a:r>
              <a:rPr lang="en-US" sz="1200" dirty="0" err="1" smtClean="0">
                <a:solidFill>
                  <a:schemeClr val="accent6"/>
                </a:solidFill>
              </a:rPr>
              <a:t>synapsin</a:t>
            </a:r>
            <a:r>
              <a:rPr lang="en-US" sz="1200" dirty="0" smtClean="0">
                <a:solidFill>
                  <a:schemeClr val="accent6"/>
                </a:solidFill>
              </a:rPr>
              <a:t> promoter=nonspecific activation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accent6"/>
                </a:solidFill>
              </a:rPr>
              <a:t>DIO is </a:t>
            </a:r>
            <a:r>
              <a:rPr lang="en-US" sz="1200" dirty="0" err="1" smtClean="0">
                <a:solidFill>
                  <a:schemeClr val="accent6"/>
                </a:solidFill>
              </a:rPr>
              <a:t>synapsin</a:t>
            </a:r>
            <a:r>
              <a:rPr lang="en-US" sz="1200" dirty="0" smtClean="0">
                <a:solidFill>
                  <a:schemeClr val="accent6"/>
                </a:solidFill>
              </a:rPr>
              <a:t> promoter=nonspecific activation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B0F52-3745-B644-869E-C82D41248C6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microsoft.com/office/2007/relationships/hdphoto" Target="../media/hdphoto3.wdp"/><Relationship Id="rId4" Type="http://schemas.openxmlformats.org/officeDocument/2006/relationships/image" Target="../media/image49.png"/><Relationship Id="rId9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8.png"/><Relationship Id="rId7" Type="http://schemas.microsoft.com/office/2007/relationships/hdphoto" Target="../media/hdphoto6.wdp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microsoft.com/office/2007/relationships/hdphoto" Target="../media/hdphoto5.wdp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725071"/>
          </a:xfrm>
        </p:spPr>
        <p:txBody>
          <a:bodyPr/>
          <a:lstStyle/>
          <a:p>
            <a:r>
              <a:rPr lang="en-US" dirty="0" smtClean="0"/>
              <a:t>Habits, Depression, &amp; Fixes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789" y="3071134"/>
            <a:ext cx="4862320" cy="9423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Depression &amp; Decision Making </a:t>
            </a:r>
          </a:p>
          <a:p>
            <a:r>
              <a:rPr lang="en-US" dirty="0" smtClean="0"/>
              <a:t>Spring 2017 </a:t>
            </a:r>
          </a:p>
          <a:p>
            <a:r>
              <a:rPr lang="en-US" dirty="0" smtClean="0"/>
              <a:t>Clarissa </a:t>
            </a:r>
            <a:r>
              <a:rPr lang="en-US" dirty="0" err="1" smtClean="0"/>
              <a:t>Staton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492" r="6785"/>
          <a:stretch/>
        </p:blipFill>
        <p:spPr>
          <a:xfrm rot="20235501">
            <a:off x="584494" y="3947488"/>
            <a:ext cx="2436979" cy="1824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847"/>
          <a:stretch/>
        </p:blipFill>
        <p:spPr>
          <a:xfrm>
            <a:off x="3279309" y="4071558"/>
            <a:ext cx="2631267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839" r="6221"/>
          <a:stretch/>
        </p:blipFill>
        <p:spPr>
          <a:xfrm rot="1098132">
            <a:off x="6502833" y="3430256"/>
            <a:ext cx="2029065" cy="240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5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806" y="1388312"/>
            <a:ext cx="7972366" cy="3825690"/>
          </a:xfrm>
        </p:spPr>
        <p:txBody>
          <a:bodyPr/>
          <a:lstStyle/>
          <a:p>
            <a:r>
              <a:rPr lang="en-US" dirty="0" smtClean="0"/>
              <a:t>But which projection is important for habit formation &amp; goal-directed actions?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be determined based on all this information?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is important for habit formation in OFC-DS pathway</a:t>
            </a:r>
          </a:p>
          <a:p>
            <a:r>
              <a:rPr lang="en-US" sz="3200" dirty="0" smtClean="0"/>
              <a:t>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is important to not have depression</a:t>
            </a:r>
          </a:p>
          <a:p>
            <a:r>
              <a:rPr lang="en-US" sz="3200" dirty="0" smtClean="0"/>
              <a:t>Exercise/Sucrose can alleviate CB receptor loss in striatum via the following circuitry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be determined based on all this information?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08" y="5748777"/>
            <a:ext cx="8788934" cy="1119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smtClean="0"/>
              <a:t>If you have an upset in any of these</a:t>
            </a:r>
            <a:r>
              <a:rPr lang="en-US" sz="2600" dirty="0" smtClean="0">
                <a:sym typeface="Wingdings"/>
              </a:rPr>
              <a:t></a:t>
            </a:r>
            <a:r>
              <a:rPr lang="en-US" sz="2600" dirty="0">
                <a:sym typeface="Wingdings"/>
              </a:rPr>
              <a:t> </a:t>
            </a:r>
            <a:r>
              <a:rPr lang="en-US" sz="2600" dirty="0" smtClean="0">
                <a:sym typeface="Wingdings"/>
              </a:rPr>
              <a:t>can lead to disruptions like OCD, Depression, addiction, etc. 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b="57356"/>
          <a:stretch/>
        </p:blipFill>
        <p:spPr>
          <a:xfrm>
            <a:off x="898005" y="1667568"/>
            <a:ext cx="7598105" cy="423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259" y="426423"/>
            <a:ext cx="4678929" cy="55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1771424"/>
            <a:ext cx="8454753" cy="4695944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Cryan</a:t>
            </a:r>
            <a:r>
              <a:rPr lang="en-US" dirty="0"/>
              <a:t>, J. F., </a:t>
            </a:r>
            <a:r>
              <a:rPr lang="en-US" dirty="0" err="1"/>
              <a:t>Markou</a:t>
            </a:r>
            <a:r>
              <a:rPr lang="en-US" dirty="0"/>
              <a:t>, A., &amp; </a:t>
            </a:r>
            <a:r>
              <a:rPr lang="en-US" dirty="0" err="1"/>
              <a:t>Lucki</a:t>
            </a:r>
            <a:r>
              <a:rPr lang="en-US" dirty="0"/>
              <a:t>, I. (2002). Assessing antidepressant activity in rodents: recent developments and future needs. </a:t>
            </a:r>
            <a:r>
              <a:rPr lang="en-US" i="1" dirty="0"/>
              <a:t>Trends in pharmacological sciences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(5), 238-245</a:t>
            </a:r>
            <a:r>
              <a:rPr lang="en-US" dirty="0" smtClean="0"/>
              <a:t>.</a:t>
            </a:r>
          </a:p>
          <a:p>
            <a:r>
              <a:rPr lang="en-US" dirty="0"/>
              <a:t>Dolan, R. J., &amp; Dayan, P. (2013). Goals and habits in the brain. </a:t>
            </a:r>
            <a:r>
              <a:rPr lang="en-US" i="1" dirty="0"/>
              <a:t>Neuron</a:t>
            </a:r>
            <a:r>
              <a:rPr lang="en-US" dirty="0"/>
              <a:t>, </a:t>
            </a:r>
            <a:r>
              <a:rPr lang="en-US" i="1" dirty="0"/>
              <a:t>80</a:t>
            </a:r>
            <a:r>
              <a:rPr lang="en-US" dirty="0"/>
              <a:t>(2), 312-325</a:t>
            </a:r>
            <a:r>
              <a:rPr lang="en-US" dirty="0" smtClean="0"/>
              <a:t>.</a:t>
            </a:r>
          </a:p>
          <a:p>
            <a:r>
              <a:rPr lang="en-US" dirty="0" err="1"/>
              <a:t>Fineberg</a:t>
            </a:r>
            <a:r>
              <a:rPr lang="en-US" dirty="0"/>
              <a:t>, N. A., </a:t>
            </a:r>
            <a:r>
              <a:rPr lang="en-US" dirty="0" err="1"/>
              <a:t>Fourie</a:t>
            </a:r>
            <a:r>
              <a:rPr lang="en-US" dirty="0"/>
              <a:t>, H., Gale, T. M., &amp; </a:t>
            </a:r>
            <a:r>
              <a:rPr lang="en-US" dirty="0" err="1"/>
              <a:t>Sivakumaran</a:t>
            </a:r>
            <a:r>
              <a:rPr lang="en-US" dirty="0"/>
              <a:t>, T. (2005). Comorbid depression in obsessive compulsive disorder (OCD): symptomatic differences to major depressive disorder. </a:t>
            </a:r>
            <a:r>
              <a:rPr lang="en-US" i="1" dirty="0"/>
              <a:t>Journal of affective disorders</a:t>
            </a:r>
            <a:r>
              <a:rPr lang="en-US" dirty="0"/>
              <a:t>, </a:t>
            </a:r>
            <a:r>
              <a:rPr lang="en-US" i="1" dirty="0"/>
              <a:t>87</a:t>
            </a:r>
            <a:r>
              <a:rPr lang="en-US" dirty="0"/>
              <a:t>(2), 327-330.</a:t>
            </a:r>
            <a:endParaRPr lang="en-US" dirty="0" smtClean="0"/>
          </a:p>
          <a:p>
            <a:r>
              <a:rPr lang="en-US" dirty="0" err="1"/>
              <a:t>Melartin</a:t>
            </a:r>
            <a:r>
              <a:rPr lang="en-US" dirty="0"/>
              <a:t>, T. K., </a:t>
            </a:r>
            <a:r>
              <a:rPr lang="en-US" dirty="0" err="1"/>
              <a:t>Rytsala</a:t>
            </a:r>
            <a:r>
              <a:rPr lang="en-US" dirty="0"/>
              <a:t>, H. J., </a:t>
            </a:r>
            <a:r>
              <a:rPr lang="en-US" dirty="0" err="1"/>
              <a:t>Leskela</a:t>
            </a:r>
            <a:r>
              <a:rPr lang="en-US" dirty="0"/>
              <a:t>, U. S., </a:t>
            </a:r>
            <a:r>
              <a:rPr lang="en-US" dirty="0" err="1"/>
              <a:t>Lestela-Mielonen</a:t>
            </a:r>
            <a:r>
              <a:rPr lang="en-US" dirty="0"/>
              <a:t>, P. S., </a:t>
            </a:r>
            <a:r>
              <a:rPr lang="en-US" dirty="0" err="1"/>
              <a:t>Sokero</a:t>
            </a:r>
            <a:r>
              <a:rPr lang="en-US" dirty="0"/>
              <a:t>, T. P., &amp; </a:t>
            </a:r>
            <a:r>
              <a:rPr lang="en-US" dirty="0" err="1"/>
              <a:t>Isometsa</a:t>
            </a:r>
            <a:r>
              <a:rPr lang="en-US" dirty="0"/>
              <a:t>, E. T. (2002). Current comorbidity of psychiatric disorders among DSM-IV major depressive disorder patients in psychiatric care in the Vantaa Depression Study. </a:t>
            </a:r>
            <a:r>
              <a:rPr lang="en-US" i="1" dirty="0"/>
              <a:t>Journal of Clinical Psychiatry</a:t>
            </a:r>
            <a:r>
              <a:rPr lang="en-US" dirty="0"/>
              <a:t>, </a:t>
            </a:r>
            <a:r>
              <a:rPr lang="en-US" i="1" dirty="0"/>
              <a:t>63</a:t>
            </a:r>
            <a:r>
              <a:rPr lang="en-US" dirty="0"/>
              <a:t>(2), 126-134.</a:t>
            </a:r>
            <a:endParaRPr lang="en-US" dirty="0" smtClean="0"/>
          </a:p>
          <a:p>
            <a:r>
              <a:rPr lang="en-US" dirty="0" err="1" smtClean="0"/>
              <a:t>Stalnaker</a:t>
            </a:r>
            <a:r>
              <a:rPr lang="en-US" dirty="0"/>
              <a:t>, T. A., Cooch, N. K., &amp; </a:t>
            </a:r>
            <a:r>
              <a:rPr lang="en-US" dirty="0" err="1"/>
              <a:t>Schoenbaum</a:t>
            </a:r>
            <a:r>
              <a:rPr lang="en-US" dirty="0"/>
              <a:t>, G. (2015). What the orbitofrontal cortex does not do. </a:t>
            </a:r>
            <a:r>
              <a:rPr lang="en-US" i="1" dirty="0"/>
              <a:t>Nature Neuroscience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(5), 620-627</a:t>
            </a:r>
            <a:r>
              <a:rPr lang="en-US" dirty="0" smtClean="0"/>
              <a:t>.</a:t>
            </a:r>
          </a:p>
          <a:p>
            <a:r>
              <a:rPr lang="en-US" dirty="0" err="1"/>
              <a:t>Talukdar</a:t>
            </a:r>
            <a:r>
              <a:rPr lang="en-US" dirty="0"/>
              <a:t>, S., Owen, B. M., Song, P., Hernandez, G., Zhang, Y., Zhou, Y., ... &amp; Bernardo, B. (2016). FGF21 regulates sweet and alcohol preference. </a:t>
            </a:r>
            <a:r>
              <a:rPr lang="en-US" i="1" dirty="0"/>
              <a:t>Cell metabolism</a:t>
            </a:r>
            <a:r>
              <a:rPr lang="en-US" dirty="0"/>
              <a:t>, </a:t>
            </a:r>
            <a:r>
              <a:rPr lang="en-US" i="1" dirty="0"/>
              <a:t>23</a:t>
            </a:r>
            <a:r>
              <a:rPr lang="en-US" dirty="0"/>
              <a:t>(2), 344-349.</a:t>
            </a:r>
            <a:endParaRPr lang="en-US" dirty="0" smtClean="0"/>
          </a:p>
          <a:p>
            <a:r>
              <a:rPr lang="en-US" dirty="0" err="1"/>
              <a:t>Verschure</a:t>
            </a:r>
            <a:r>
              <a:rPr lang="en-US" dirty="0"/>
              <a:t>, P. F., </a:t>
            </a:r>
            <a:r>
              <a:rPr lang="en-US" dirty="0" err="1"/>
              <a:t>Pennartz</a:t>
            </a:r>
            <a:r>
              <a:rPr lang="en-US" dirty="0"/>
              <a:t>, C. M., &amp; </a:t>
            </a:r>
            <a:r>
              <a:rPr lang="en-US" dirty="0" err="1"/>
              <a:t>Pezzulo</a:t>
            </a:r>
            <a:r>
              <a:rPr lang="en-US" dirty="0"/>
              <a:t>, G. (2014). The why, what, where, when and how of goal-directed choice: neuronal and computational principles. </a:t>
            </a:r>
            <a:r>
              <a:rPr lang="en-US" i="1" dirty="0"/>
              <a:t>Phil. Trans. R. Soc. B</a:t>
            </a:r>
            <a:r>
              <a:rPr lang="en-US" dirty="0"/>
              <a:t>, </a:t>
            </a:r>
            <a:r>
              <a:rPr lang="en-US" i="1" dirty="0"/>
              <a:t>369</a:t>
            </a:r>
            <a:r>
              <a:rPr lang="en-US" dirty="0"/>
              <a:t>(1655), 20130483.</a:t>
            </a:r>
          </a:p>
        </p:txBody>
      </p:sp>
    </p:spTree>
    <p:extLst>
      <p:ext uri="{BB962C8B-B14F-4D97-AF65-F5344CB8AC3E}">
        <p14:creationId xmlns:p14="http://schemas.microsoft.com/office/powerpoint/2010/main" val="19906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Striatum </a:t>
            </a:r>
            <a:endParaRPr lang="en-US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4553026"/>
              </p:ext>
            </p:extLst>
          </p:nvPr>
        </p:nvGraphicFramePr>
        <p:xfrm>
          <a:off x="421060" y="1948482"/>
          <a:ext cx="8334456" cy="4368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1060" y="1948482"/>
            <a:ext cx="3391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Composed of  GABA cells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277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Dorsal Striatum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932" y="1948482"/>
            <a:ext cx="4262969" cy="264719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Roles in;</a:t>
            </a:r>
          </a:p>
          <a:p>
            <a:pPr lvl="1"/>
            <a:r>
              <a:rPr lang="en-US" sz="2800" dirty="0" smtClean="0"/>
              <a:t>Motor/action planning</a:t>
            </a:r>
          </a:p>
          <a:p>
            <a:pPr lvl="1"/>
            <a:r>
              <a:rPr lang="en-US" sz="2800" dirty="0" smtClean="0"/>
              <a:t>Reward system </a:t>
            </a:r>
          </a:p>
          <a:p>
            <a:pPr lvl="1"/>
            <a:r>
              <a:rPr lang="en-US" sz="2800" dirty="0" smtClean="0"/>
              <a:t>Decision-making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033" y="1864925"/>
            <a:ext cx="2951371" cy="21604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327" y="4175736"/>
            <a:ext cx="3513559" cy="20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0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434" y="768732"/>
            <a:ext cx="8371209" cy="4512116"/>
          </a:xfrm>
        </p:spPr>
        <p:txBody>
          <a:bodyPr/>
          <a:lstStyle/>
          <a:p>
            <a:r>
              <a:rPr lang="en-US" dirty="0" smtClean="0"/>
              <a:t>So what what are potential endogenous mechanisms that could modulate these areas involved in habit formation?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Endocannabinoids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4" y="1754712"/>
            <a:ext cx="4417447" cy="47126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Lipid based neuromodulator/hormone  molecule </a:t>
            </a:r>
          </a:p>
          <a:p>
            <a:r>
              <a:rPr lang="en-US" sz="3200" dirty="0" smtClean="0"/>
              <a:t>Synthesized on demand </a:t>
            </a:r>
          </a:p>
          <a:p>
            <a:r>
              <a:rPr lang="en-US" sz="3200" dirty="0" smtClean="0"/>
              <a:t>2 primary molecules </a:t>
            </a:r>
          </a:p>
          <a:p>
            <a:pPr lvl="1"/>
            <a:r>
              <a:rPr lang="en-US" sz="3000" dirty="0" smtClean="0"/>
              <a:t>AEA </a:t>
            </a:r>
          </a:p>
          <a:p>
            <a:pPr lvl="1"/>
            <a:r>
              <a:rPr lang="en-US" sz="3000" dirty="0" smtClean="0"/>
              <a:t>2-AG </a:t>
            </a:r>
          </a:p>
        </p:txBody>
      </p:sp>
      <p:pic>
        <p:nvPicPr>
          <p:cNvPr id="4" name="Content Placeholder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4340" y="1691345"/>
            <a:ext cx="4490062" cy="4802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11596" y="6467368"/>
            <a:ext cx="242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Cliff15Endocannabinoids.ppt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82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Endocannabinoids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4" y="1754712"/>
            <a:ext cx="5597514" cy="471265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 Classic Receptors </a:t>
            </a:r>
          </a:p>
          <a:p>
            <a:pPr lvl="1"/>
            <a:r>
              <a:rPr lang="en-US" sz="3000" dirty="0"/>
              <a:t>CB</a:t>
            </a:r>
            <a:r>
              <a:rPr lang="en-US" sz="3000" baseline="-25000" dirty="0"/>
              <a:t>1</a:t>
            </a:r>
            <a:r>
              <a:rPr lang="en-US" sz="3000" dirty="0"/>
              <a:t>: high density in central nervous system</a:t>
            </a:r>
          </a:p>
          <a:p>
            <a:pPr lvl="1"/>
            <a:r>
              <a:rPr lang="en-US" sz="3000" dirty="0"/>
              <a:t>CB</a:t>
            </a:r>
            <a:r>
              <a:rPr lang="en-US" sz="3000" baseline="-25000" dirty="0"/>
              <a:t>2</a:t>
            </a:r>
            <a:r>
              <a:rPr lang="en-US" sz="3000" dirty="0"/>
              <a:t>: low density in CNS; high peripherally</a:t>
            </a:r>
          </a:p>
          <a:p>
            <a:pPr lvl="1"/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411596" y="6400520"/>
            <a:ext cx="242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Cliff15Endocannabinoids.ppt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0700" t="18519" r="2154" b="11057"/>
          <a:stretch/>
        </p:blipFill>
        <p:spPr>
          <a:xfrm>
            <a:off x="6107690" y="1754712"/>
            <a:ext cx="2263519" cy="451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Endocannabinoids: CB</a:t>
            </a:r>
            <a:r>
              <a:rPr lang="en-US" b="1" baseline="-25000" dirty="0" smtClean="0"/>
              <a:t>1</a:t>
            </a:r>
            <a:r>
              <a:rPr lang="en-US" b="1" dirty="0" smtClean="0"/>
              <a:t> Receptors 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34742" y="6027705"/>
            <a:ext cx="1746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Cliff15Endocannabinoids.ppt 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4054" y="1754712"/>
            <a:ext cx="7385377" cy="471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 dirty="0"/>
              <a:t>High density </a:t>
            </a:r>
            <a:endParaRPr lang="en-US" sz="3200" dirty="0" smtClean="0"/>
          </a:p>
          <a:p>
            <a:pPr lvl="1"/>
            <a:r>
              <a:rPr lang="en-US" sz="3200" dirty="0" smtClean="0"/>
              <a:t>Presynaptic </a:t>
            </a:r>
            <a:r>
              <a:rPr lang="en-US" sz="3200" dirty="0"/>
              <a:t>on GABA and </a:t>
            </a:r>
            <a:r>
              <a:rPr lang="en-US" sz="3200" dirty="0" err="1"/>
              <a:t>Glu</a:t>
            </a:r>
            <a:r>
              <a:rPr lang="en-US" sz="3200" dirty="0"/>
              <a:t> neurons</a:t>
            </a:r>
          </a:p>
          <a:p>
            <a:pPr lvl="1"/>
            <a:r>
              <a:rPr lang="en-US" sz="3200" dirty="0" smtClean="0"/>
              <a:t>Binds </a:t>
            </a:r>
            <a:r>
              <a:rPr lang="en-US" sz="3200" dirty="0"/>
              <a:t>AEA, 2-AG, Δ9THC</a:t>
            </a:r>
          </a:p>
          <a:p>
            <a:pPr lvl="1"/>
            <a:r>
              <a:rPr lang="en-US" sz="3200" dirty="0"/>
              <a:t>Triggers </a:t>
            </a:r>
            <a:r>
              <a:rPr lang="en-US" sz="3200" dirty="0" err="1"/>
              <a:t>G</a:t>
            </a:r>
            <a:r>
              <a:rPr lang="en-US" sz="3200" baseline="-25000" dirty="0" err="1"/>
              <a:t>i</a:t>
            </a:r>
            <a:r>
              <a:rPr lang="en-US" sz="3200" baseline="-25000" dirty="0"/>
              <a:t>/o </a:t>
            </a:r>
            <a:r>
              <a:rPr lang="en-US" sz="3200" dirty="0"/>
              <a:t>protein →</a:t>
            </a:r>
          </a:p>
          <a:p>
            <a:pPr lvl="2"/>
            <a:r>
              <a:rPr lang="en-US" sz="2800" dirty="0" smtClean="0"/>
              <a:t>Inhibits </a:t>
            </a:r>
            <a:r>
              <a:rPr lang="en-US" sz="2800" dirty="0" err="1"/>
              <a:t>Glu</a:t>
            </a:r>
            <a:r>
              <a:rPr lang="en-US" sz="2800" dirty="0"/>
              <a:t> or GABA release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sz="30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64" y="1584008"/>
            <a:ext cx="7819811" cy="51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002" y="618644"/>
            <a:ext cx="8173225" cy="3386265"/>
          </a:xfrm>
        </p:spPr>
        <p:txBody>
          <a:bodyPr/>
          <a:lstStyle/>
          <a:p>
            <a:r>
              <a:rPr lang="en-US" dirty="0" smtClean="0"/>
              <a:t>Endocannabinoid Modulation of </a:t>
            </a:r>
            <a:r>
              <a:rPr lang="en-US" dirty="0" err="1" smtClean="0"/>
              <a:t>Orbitostriatal</a:t>
            </a:r>
            <a:r>
              <a:rPr lang="en-US" dirty="0" smtClean="0"/>
              <a:t> Circuits Gates Habit Formation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9862" y="4485816"/>
            <a:ext cx="7345362" cy="1500187"/>
          </a:xfrm>
        </p:spPr>
        <p:txBody>
          <a:bodyPr/>
          <a:lstStyle/>
          <a:p>
            <a:r>
              <a:rPr lang="en-US" dirty="0" smtClean="0"/>
              <a:t>Christina M. </a:t>
            </a:r>
            <a:r>
              <a:rPr lang="en-US" dirty="0" err="1" smtClean="0"/>
              <a:t>Gremel</a:t>
            </a:r>
            <a:r>
              <a:rPr lang="en-US" dirty="0" smtClean="0"/>
              <a:t>, Jessica H. </a:t>
            </a:r>
            <a:r>
              <a:rPr lang="en-US" dirty="0" err="1" smtClean="0"/>
              <a:t>Chancey</a:t>
            </a:r>
            <a:r>
              <a:rPr lang="en-US" dirty="0" smtClean="0"/>
              <a:t>, Brady K. Atwood, </a:t>
            </a:r>
            <a:r>
              <a:rPr lang="en-US" dirty="0" err="1" smtClean="0"/>
              <a:t>Guoxiang</a:t>
            </a:r>
            <a:r>
              <a:rPr lang="en-US" dirty="0" smtClean="0"/>
              <a:t> </a:t>
            </a:r>
            <a:r>
              <a:rPr lang="en-US" dirty="0" err="1" smtClean="0"/>
              <a:t>Luo</a:t>
            </a:r>
            <a:r>
              <a:rPr lang="en-US" dirty="0" smtClean="0"/>
              <a:t>, Rachael Nerve, </a:t>
            </a:r>
            <a:r>
              <a:rPr lang="en-US" dirty="0" err="1" smtClean="0"/>
              <a:t>Charu</a:t>
            </a:r>
            <a:r>
              <a:rPr lang="en-US" dirty="0" smtClean="0"/>
              <a:t> </a:t>
            </a:r>
            <a:r>
              <a:rPr lang="en-US" dirty="0" err="1" smtClean="0"/>
              <a:t>Ramakrishnan</a:t>
            </a:r>
            <a:r>
              <a:rPr lang="en-US" dirty="0" smtClean="0"/>
              <a:t>, Kari </a:t>
            </a:r>
            <a:r>
              <a:rPr lang="en-US" dirty="0" err="1" smtClean="0"/>
              <a:t>Deisseroth</a:t>
            </a:r>
            <a:r>
              <a:rPr lang="en-US" dirty="0" smtClean="0"/>
              <a:t>, David M. </a:t>
            </a:r>
            <a:r>
              <a:rPr lang="en-US" dirty="0" err="1" smtClean="0"/>
              <a:t>Lovinger</a:t>
            </a:r>
            <a:r>
              <a:rPr lang="en-US" dirty="0" smtClean="0"/>
              <a:t>, and </a:t>
            </a:r>
            <a:r>
              <a:rPr lang="en-US" dirty="0" err="1" smtClean="0"/>
              <a:t>Rui</a:t>
            </a:r>
            <a:r>
              <a:rPr lang="en-US" dirty="0" smtClean="0"/>
              <a:t> M. Costa </a:t>
            </a:r>
          </a:p>
        </p:txBody>
      </p:sp>
    </p:spTree>
    <p:extLst>
      <p:ext uri="{BB962C8B-B14F-4D97-AF65-F5344CB8AC3E}">
        <p14:creationId xmlns:p14="http://schemas.microsoft.com/office/powerpoint/2010/main" val="33653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06" y="244158"/>
            <a:ext cx="8337791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What was their behavioral paradigm?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7282" y="1867624"/>
            <a:ext cx="2518636" cy="2668672"/>
            <a:chOff x="4733" y="1175780"/>
            <a:chExt cx="2518636" cy="2668672"/>
          </a:xfrm>
        </p:grpSpPr>
        <p:sp>
          <p:nvSpPr>
            <p:cNvPr id="6" name="Rounded Rectangle 5"/>
            <p:cNvSpPr/>
            <p:nvPr/>
          </p:nvSpPr>
          <p:spPr>
            <a:xfrm>
              <a:off x="4733" y="1175780"/>
              <a:ext cx="2518636" cy="26686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78501" y="1249548"/>
              <a:ext cx="2371100" cy="2521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000000"/>
                  </a:solidFill>
                </a:rPr>
                <a:t>Train Animals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200" kern="1200" dirty="0" smtClean="0">
                  <a:solidFill>
                    <a:srgbClr val="000000"/>
                  </a:solidFill>
                </a:rPr>
                <a:t>(either RR or RI) </a:t>
              </a:r>
              <a:endParaRPr lang="en-US" sz="22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66374" y="3873357"/>
            <a:ext cx="568100" cy="662939"/>
            <a:chOff x="2791341" y="2178646"/>
            <a:chExt cx="568100" cy="662939"/>
          </a:xfrm>
        </p:grpSpPr>
        <p:sp>
          <p:nvSpPr>
            <p:cNvPr id="9" name="Right Arrow 8"/>
            <p:cNvSpPr/>
            <p:nvPr/>
          </p:nvSpPr>
          <p:spPr>
            <a:xfrm>
              <a:off x="2791341" y="2178646"/>
              <a:ext cx="568100" cy="6629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2791341" y="2311234"/>
              <a:ext cx="397670" cy="397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68231" y="4054575"/>
            <a:ext cx="4350862" cy="2094472"/>
            <a:chOff x="3595257" y="1462880"/>
            <a:chExt cx="4350862" cy="2094472"/>
          </a:xfrm>
        </p:grpSpPr>
        <p:sp>
          <p:nvSpPr>
            <p:cNvPr id="12" name="Rounded Rectangle 11"/>
            <p:cNvSpPr/>
            <p:nvPr/>
          </p:nvSpPr>
          <p:spPr>
            <a:xfrm>
              <a:off x="3595257" y="1462880"/>
              <a:ext cx="4350862" cy="20944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656602" y="1524225"/>
              <a:ext cx="4228172" cy="1971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000000"/>
                  </a:solidFill>
                </a:rPr>
                <a:t>Test for habit or goal-directed behavior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 (Outcome Devaluation Testing)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321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RR &amp; RI Training Schedules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42" y="1882927"/>
            <a:ext cx="8406801" cy="40998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Random Ratio (RR): Reward given after </a:t>
            </a:r>
            <a:r>
              <a:rPr lang="en-US" sz="3200" i="1" dirty="0" smtClean="0"/>
              <a:t>“x”</a:t>
            </a:r>
            <a:r>
              <a:rPr lang="en-US" sz="3200" dirty="0" smtClean="0"/>
              <a:t> amount of </a:t>
            </a:r>
            <a:r>
              <a:rPr lang="en-US" sz="3200" b="1" dirty="0" smtClean="0"/>
              <a:t>lever presses </a:t>
            </a:r>
          </a:p>
          <a:p>
            <a:pPr lvl="1"/>
            <a:r>
              <a:rPr lang="en-US" sz="2800" dirty="0" smtClean="0"/>
              <a:t>Said to produce goal-directed behavior  </a:t>
            </a:r>
          </a:p>
          <a:p>
            <a:r>
              <a:rPr lang="en-US" sz="3200" dirty="0" smtClean="0"/>
              <a:t>Random Interval (RI): Reward given after </a:t>
            </a:r>
            <a:r>
              <a:rPr lang="en-US" sz="3200" i="1" dirty="0" smtClean="0"/>
              <a:t>“x”</a:t>
            </a:r>
            <a:r>
              <a:rPr lang="en-US" sz="3200" dirty="0" smtClean="0"/>
              <a:t> amount of </a:t>
            </a:r>
            <a:r>
              <a:rPr lang="en-US" sz="3200" b="1" dirty="0" smtClean="0"/>
              <a:t>time </a:t>
            </a:r>
          </a:p>
          <a:p>
            <a:pPr lvl="1"/>
            <a:r>
              <a:rPr lang="en-US" sz="2800" dirty="0" smtClean="0"/>
              <a:t>Said to produce habitual behavior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88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a habit? What is a decision?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4" y="1904774"/>
            <a:ext cx="8222070" cy="4314231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Habit:</a:t>
            </a:r>
            <a:r>
              <a:rPr lang="en-US" sz="3200" dirty="0" smtClean="0"/>
              <a:t> </a:t>
            </a:r>
            <a:r>
              <a:rPr lang="en-US" sz="3200" dirty="0"/>
              <a:t>a settled or regular tendency or practice, </a:t>
            </a:r>
            <a:r>
              <a:rPr lang="en-US" sz="3200" dirty="0" smtClean="0"/>
              <a:t>especially </a:t>
            </a:r>
            <a:r>
              <a:rPr lang="en-US" sz="3200" dirty="0"/>
              <a:t>one that is hard to give up</a:t>
            </a:r>
            <a:r>
              <a:rPr lang="en-US" sz="3200" dirty="0" smtClean="0"/>
              <a:t>.</a:t>
            </a:r>
          </a:p>
          <a:p>
            <a:pPr lvl="1"/>
            <a:r>
              <a:rPr lang="en-US" sz="3000" u="sng" dirty="0" smtClean="0"/>
              <a:t>Synonyms:</a:t>
            </a:r>
            <a:r>
              <a:rPr lang="en-US" sz="3000" dirty="0" smtClean="0"/>
              <a:t> </a:t>
            </a:r>
            <a:r>
              <a:rPr lang="en-US" sz="3000" i="1" dirty="0" smtClean="0"/>
              <a:t>custom, routine, pattern, convention</a:t>
            </a:r>
          </a:p>
          <a:p>
            <a:r>
              <a:rPr lang="en-US" sz="3200" b="1" dirty="0" smtClean="0"/>
              <a:t>Decision: </a:t>
            </a:r>
            <a:r>
              <a:rPr lang="en-US" sz="3200" dirty="0"/>
              <a:t>a conclusion or resolution reached after consideration</a:t>
            </a:r>
            <a:r>
              <a:rPr lang="en-US" sz="3200" dirty="0" smtClean="0"/>
              <a:t>.</a:t>
            </a:r>
          </a:p>
          <a:p>
            <a:pPr lvl="1"/>
            <a:r>
              <a:rPr lang="en-US" sz="3000" u="sng" dirty="0" smtClean="0"/>
              <a:t>Synonyms:</a:t>
            </a:r>
            <a:r>
              <a:rPr lang="en-US" sz="3000" dirty="0" smtClean="0"/>
              <a:t> </a:t>
            </a:r>
            <a:r>
              <a:rPr lang="en-US" sz="3000" i="1" dirty="0" smtClean="0"/>
              <a:t>resolution, conclusion, settlement, commitment  </a:t>
            </a:r>
            <a:r>
              <a:rPr lang="en-US" sz="3200" i="1" dirty="0"/>
              <a:t>	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537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RR &amp; RI Training Schedules </a:t>
            </a:r>
            <a:endParaRPr lang="en-US" dirty="0"/>
          </a:p>
        </p:txBody>
      </p:sp>
      <p:pic>
        <p:nvPicPr>
          <p:cNvPr id="5" name="Content Placeholder 3" descr="Screen Shot 2017-02-14 at 9.14.27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5" t="7783" b="11455"/>
          <a:stretch/>
        </p:blipFill>
        <p:spPr>
          <a:xfrm>
            <a:off x="414950" y="1788135"/>
            <a:ext cx="8334579" cy="4391548"/>
          </a:xfrm>
        </p:spPr>
      </p:pic>
      <p:sp>
        <p:nvSpPr>
          <p:cNvPr id="6" name="TextBox 5"/>
          <p:cNvSpPr txBox="1"/>
          <p:nvPr/>
        </p:nvSpPr>
        <p:spPr>
          <a:xfrm>
            <a:off x="7739758" y="6027515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9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788567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</a:t>
            </a:r>
            <a:r>
              <a:rPr lang="en-US" dirty="0" smtClean="0"/>
              <a:t> Why do these training schedules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Random Ratio (RR): </a:t>
            </a:r>
          </a:p>
          <a:p>
            <a:pPr lvl="1"/>
            <a:r>
              <a:rPr lang="en-US" sz="2800" dirty="0" smtClean="0"/>
              <a:t>Outcome becomes </a:t>
            </a:r>
            <a:r>
              <a:rPr lang="en-US" sz="2800" u="sng" dirty="0" smtClean="0"/>
              <a:t>equally</a:t>
            </a:r>
            <a:r>
              <a:rPr lang="en-US" sz="2800" dirty="0" smtClean="0"/>
              <a:t> available with/without a certain number of lever presses </a:t>
            </a:r>
          </a:p>
          <a:p>
            <a:r>
              <a:rPr lang="en-US" sz="3200" dirty="0" smtClean="0"/>
              <a:t>Random Interval (RI): </a:t>
            </a:r>
          </a:p>
          <a:p>
            <a:pPr lvl="1"/>
            <a:r>
              <a:rPr lang="en-US" sz="2800" dirty="0" smtClean="0"/>
              <a:t>Outcome </a:t>
            </a:r>
            <a:r>
              <a:rPr lang="en-US" sz="2800" u="sng" dirty="0" smtClean="0"/>
              <a:t>only</a:t>
            </a:r>
            <a:r>
              <a:rPr lang="en-US" sz="2800" dirty="0" smtClean="0"/>
              <a:t> becomes available after amount of time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287144" y="6342520"/>
            <a:ext cx="1618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Dolan &amp; Dayan.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20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RI and RR Training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2515" y="1964769"/>
            <a:ext cx="3678154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RR &amp; RI produce same amount of lever presses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446022" y="6159039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</a:t>
            </a:r>
            <a:endParaRPr lang="en-US" dirty="0"/>
          </a:p>
        </p:txBody>
      </p:sp>
      <p:pic>
        <p:nvPicPr>
          <p:cNvPr id="7" name="Picture 6" descr="Screen Shot 2017-02-14 at 9.15.2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t="5484" b="6122"/>
          <a:stretch/>
        </p:blipFill>
        <p:spPr>
          <a:xfrm>
            <a:off x="4377758" y="1769708"/>
            <a:ext cx="4076995" cy="443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06" y="244158"/>
            <a:ext cx="8337791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What was their behavioral paradigm?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9049" y="1793856"/>
            <a:ext cx="2518636" cy="2668672"/>
            <a:chOff x="4733" y="1175780"/>
            <a:chExt cx="2518636" cy="2668672"/>
          </a:xfrm>
        </p:grpSpPr>
        <p:sp>
          <p:nvSpPr>
            <p:cNvPr id="6" name="Rounded Rectangle 5"/>
            <p:cNvSpPr/>
            <p:nvPr/>
          </p:nvSpPr>
          <p:spPr>
            <a:xfrm>
              <a:off x="4733" y="1175780"/>
              <a:ext cx="2518636" cy="26686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78501" y="1249548"/>
              <a:ext cx="2371100" cy="25211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000000"/>
                  </a:solidFill>
                </a:rPr>
                <a:t>Train Animals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2200" kern="1200" dirty="0" smtClean="0">
                  <a:solidFill>
                    <a:srgbClr val="000000"/>
                  </a:solidFill>
                </a:rPr>
                <a:t>(either RR or RI) </a:t>
              </a:r>
              <a:endParaRPr lang="en-US" sz="22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98274" y="3821181"/>
            <a:ext cx="568100" cy="662939"/>
            <a:chOff x="2791341" y="2178646"/>
            <a:chExt cx="568100" cy="662939"/>
          </a:xfrm>
        </p:grpSpPr>
        <p:sp>
          <p:nvSpPr>
            <p:cNvPr id="9" name="Right Arrow 8"/>
            <p:cNvSpPr/>
            <p:nvPr/>
          </p:nvSpPr>
          <p:spPr>
            <a:xfrm>
              <a:off x="2791341" y="2178646"/>
              <a:ext cx="568100" cy="662939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>
              <a:off x="2791341" y="2311234"/>
              <a:ext cx="397670" cy="3977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3670" y="3831562"/>
            <a:ext cx="4350862" cy="2094472"/>
            <a:chOff x="3595257" y="1462880"/>
            <a:chExt cx="4350862" cy="2094472"/>
          </a:xfrm>
        </p:grpSpPr>
        <p:sp>
          <p:nvSpPr>
            <p:cNvPr id="12" name="Rounded Rectangle 11"/>
            <p:cNvSpPr/>
            <p:nvPr/>
          </p:nvSpPr>
          <p:spPr>
            <a:xfrm>
              <a:off x="3595257" y="1462880"/>
              <a:ext cx="4350862" cy="209447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656602" y="1524225"/>
              <a:ext cx="4228172" cy="1971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 smtClean="0">
                  <a:solidFill>
                    <a:srgbClr val="000000"/>
                  </a:solidFill>
                </a:rPr>
                <a:t>Test for habit or goal-directed behavior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 (Outcome Devaluation Testing)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65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2-14 at 9.29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9" r="4573"/>
          <a:stretch/>
        </p:blipFill>
        <p:spPr>
          <a:xfrm>
            <a:off x="377000" y="1717344"/>
            <a:ext cx="8428643" cy="374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Outcome Devaluation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7989" y="5010062"/>
            <a:ext cx="4464957" cy="912873"/>
          </a:xfrm>
        </p:spPr>
        <p:txBody>
          <a:bodyPr>
            <a:normAutofit/>
          </a:bodyPr>
          <a:lstStyle/>
          <a:p>
            <a:r>
              <a:rPr lang="en-US" dirty="0" smtClean="0"/>
              <a:t>Train first</a:t>
            </a:r>
            <a:r>
              <a:rPr lang="en-US" dirty="0" smtClean="0">
                <a:sym typeface="Wingdings"/>
              </a:rPr>
              <a:t> then Devaluation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93701" y="5974373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>
            <a:off x="2406096" y="3634760"/>
            <a:ext cx="1370138" cy="484635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056596" y="1751128"/>
            <a:ext cx="2715629" cy="140736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414"/>
              <a:gd name="adj6" fmla="val -3390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82584" y="1851040"/>
            <a:ext cx="22803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Which was first was randomized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764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Outcome Devaluation Testing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551" y="1899639"/>
            <a:ext cx="5115128" cy="4434035"/>
          </a:xfrm>
        </p:spPr>
        <p:txBody>
          <a:bodyPr/>
          <a:lstStyle/>
          <a:p>
            <a:r>
              <a:rPr lang="en-US" sz="3200" dirty="0" smtClean="0"/>
              <a:t>Valued Day (V day): </a:t>
            </a:r>
          </a:p>
          <a:p>
            <a:pPr lvl="1"/>
            <a:r>
              <a:rPr lang="en-US" sz="2800" dirty="0" smtClean="0"/>
              <a:t>Not fed prior to being tested </a:t>
            </a:r>
          </a:p>
          <a:p>
            <a:r>
              <a:rPr lang="en-US" sz="3200" dirty="0" smtClean="0"/>
              <a:t>Devalued Day (DV day): </a:t>
            </a:r>
          </a:p>
          <a:p>
            <a:pPr lvl="1"/>
            <a:r>
              <a:rPr lang="en-US" sz="2800" dirty="0" smtClean="0"/>
              <a:t>Fed prior to being tested </a:t>
            </a:r>
          </a:p>
          <a:p>
            <a:pPr lvl="2"/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motivation for the food (lever press) </a:t>
            </a:r>
            <a:endParaRPr lang="en-US" sz="2400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Screen Shot 2017-02-14 at 9.29.41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" t="20864" r="60001" b="44218"/>
          <a:stretch/>
        </p:blipFill>
        <p:spPr>
          <a:xfrm>
            <a:off x="5707518" y="2595900"/>
            <a:ext cx="3436482" cy="1648967"/>
          </a:xfrm>
          <a:prstGeom prst="rect">
            <a:avLst/>
          </a:prstGeom>
        </p:spPr>
      </p:pic>
      <p:pic>
        <p:nvPicPr>
          <p:cNvPr id="10" name="Picture 9" descr="Screen Shot 2017-02-14 at 9.29.41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64616" r="59623"/>
          <a:stretch/>
        </p:blipFill>
        <p:spPr>
          <a:xfrm>
            <a:off x="5363588" y="4875352"/>
            <a:ext cx="3545803" cy="16377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0679" y="1738001"/>
            <a:ext cx="1381567" cy="14626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038" y="3996268"/>
            <a:ext cx="1165390" cy="11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99" y="478120"/>
            <a:ext cx="8655262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How does outcome </a:t>
            </a:r>
            <a:r>
              <a:rPr lang="en-US" dirty="0"/>
              <a:t>d</a:t>
            </a:r>
            <a:r>
              <a:rPr lang="en-US" dirty="0" smtClean="0"/>
              <a:t>evaluation </a:t>
            </a:r>
            <a:r>
              <a:rPr lang="en-US" dirty="0"/>
              <a:t>t</a:t>
            </a:r>
            <a:r>
              <a:rPr lang="en-US" dirty="0" smtClean="0"/>
              <a:t>esting tell you anything about a habit?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350" y="2540155"/>
            <a:ext cx="7855404" cy="3525366"/>
          </a:xfrm>
        </p:spPr>
        <p:txBody>
          <a:bodyPr/>
          <a:lstStyle/>
          <a:p>
            <a:r>
              <a:rPr lang="en-US" sz="3200" dirty="0" smtClean="0"/>
              <a:t>If animal still wants food on de-valued day (after already had food)</a:t>
            </a:r>
            <a:r>
              <a:rPr lang="en-US" sz="3200" dirty="0" smtClean="0">
                <a:sym typeface="Wingdings"/>
              </a:rPr>
              <a:t> than pressing out of habit, not want of food. </a:t>
            </a:r>
          </a:p>
          <a:p>
            <a:pPr lvl="1"/>
            <a:r>
              <a:rPr lang="en-US" sz="2800" dirty="0" smtClean="0">
                <a:sym typeface="Wingdings"/>
              </a:rPr>
              <a:t>Because why would you still want food if you already ate?!? </a:t>
            </a:r>
          </a:p>
          <a:p>
            <a:pPr lvl="2"/>
            <a:r>
              <a:rPr lang="en-US" sz="2400" dirty="0" smtClean="0">
                <a:sym typeface="Wingdings"/>
              </a:rPr>
              <a:t>Unless it</a:t>
            </a:r>
            <a:r>
              <a:rPr lang="uk-UA" sz="2400" dirty="0" smtClean="0">
                <a:sym typeface="Wingdings"/>
              </a:rPr>
              <a:t>’</a:t>
            </a:r>
            <a:r>
              <a:rPr lang="en-US" sz="2400" dirty="0" smtClean="0">
                <a:sym typeface="Wingdings"/>
              </a:rPr>
              <a:t>s a habit. 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981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Valued vs. Devalued State </a:t>
            </a:r>
            <a:endParaRPr lang="en-US" dirty="0"/>
          </a:p>
        </p:txBody>
      </p:sp>
      <p:pic>
        <p:nvPicPr>
          <p:cNvPr id="6" name="Content Placeholder 3" descr="Screen Shot 2017-02-14 at 9.17.3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8" t="4117" r="-326"/>
          <a:stretch/>
        </p:blipFill>
        <p:spPr>
          <a:xfrm>
            <a:off x="6971090" y="3783724"/>
            <a:ext cx="1930399" cy="2638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9504" y="6237664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</a:t>
            </a:r>
            <a:endParaRPr lang="en-US" dirty="0"/>
          </a:p>
        </p:txBody>
      </p:sp>
      <p:pic>
        <p:nvPicPr>
          <p:cNvPr id="8" name="Content Placeholder 3" descr="Screen Shot 2017-02-14 at 9.17.30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" t="4117" r="62494"/>
          <a:stretch/>
        </p:blipFill>
        <p:spPr>
          <a:xfrm>
            <a:off x="3631553" y="1849505"/>
            <a:ext cx="3423082" cy="3710667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85800" y="1849505"/>
            <a:ext cx="3523852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RR Showed significantly less lever presses on De-valued day.</a:t>
            </a:r>
          </a:p>
          <a:p>
            <a:pPr lvl="1"/>
            <a:r>
              <a:rPr lang="en-US" sz="2800" dirty="0" smtClean="0"/>
              <a:t>RR=goal directed </a:t>
            </a:r>
          </a:p>
          <a:p>
            <a:pPr lvl="1"/>
            <a:r>
              <a:rPr lang="en-US" sz="2800" dirty="0" smtClean="0"/>
              <a:t>RI=habit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84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1625286"/>
            <a:ext cx="7905530" cy="22183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we have a behavioral paradigm established</a:t>
            </a:r>
            <a:r>
              <a:rPr lang="is-IS" dirty="0" smtClean="0"/>
              <a:t>… </a:t>
            </a:r>
            <a:br>
              <a:rPr lang="is-IS" dirty="0" smtClean="0"/>
            </a:br>
            <a:r>
              <a:rPr lang="is-IS" dirty="0" smtClean="0"/>
              <a:t>Now what?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17076" y="4337797"/>
            <a:ext cx="7345362" cy="15001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Remember Endocannabinoids!?!?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92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was hypothesized?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CB1 receptor activation on OFC projection neurons could be one of the mechanisms gating the shift from goal-directed to habitual action control.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21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So.. Is a habit a decision? 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39" y="2596826"/>
            <a:ext cx="5184571" cy="26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88253"/>
          </a:xfrm>
          <a:noFill/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Viral Constructs &amp; Gene Transfer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41500"/>
            <a:ext cx="8432800" cy="4476750"/>
          </a:xfrm>
          <a:prstGeom prst="rect">
            <a:avLst/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375" y="5537200"/>
            <a:ext cx="2403531" cy="73164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89965" y="2705764"/>
            <a:ext cx="1514163" cy="0"/>
          </a:xfrm>
          <a:prstGeom prst="line">
            <a:avLst/>
          </a:prstGeom>
          <a:ln w="762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04128" y="2705764"/>
            <a:ext cx="1421209" cy="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725337" y="2705764"/>
            <a:ext cx="2184659" cy="0"/>
          </a:xfrm>
          <a:prstGeom prst="line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09996" y="2705764"/>
            <a:ext cx="1146945" cy="0"/>
          </a:xfrm>
          <a:prstGeom prst="line">
            <a:avLst/>
          </a:prstGeom>
          <a:ln w="76200" cmpd="sng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56941" y="2705764"/>
            <a:ext cx="1514163" cy="0"/>
          </a:xfrm>
          <a:prstGeom prst="line">
            <a:avLst/>
          </a:prstGeom>
          <a:ln w="7620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973" y="3465339"/>
            <a:ext cx="1132693" cy="1231188"/>
          </a:xfrm>
          <a:prstGeom prst="rect">
            <a:avLst/>
          </a:prstGeom>
          <a:ln w="57150" cmpd="sng">
            <a:solidFill>
              <a:schemeClr val="accent4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993165" y="1961291"/>
            <a:ext cx="1310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4A510"/>
                </a:solidFill>
              </a:rPr>
              <a:t>Upstream</a:t>
            </a:r>
          </a:p>
          <a:p>
            <a:r>
              <a:rPr lang="en-US" sz="2000" dirty="0" smtClean="0">
                <a:solidFill>
                  <a:srgbClr val="74A510"/>
                </a:solidFill>
              </a:rPr>
              <a:t>Enhancer</a:t>
            </a:r>
            <a:endParaRPr lang="en-US" sz="2000" dirty="0">
              <a:solidFill>
                <a:srgbClr val="74A51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7074" y="2015072"/>
            <a:ext cx="1629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Downstream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Enhancer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4128" y="2246116"/>
            <a:ext cx="1556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Promoter: </a:t>
            </a: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Which cell you will see transcription in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79832" y="2250399"/>
            <a:ext cx="1021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Gene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16906" y="2269067"/>
            <a:ext cx="1310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Marker</a:t>
            </a:r>
            <a:endParaRPr lang="en-US" sz="2000" dirty="0">
              <a:solidFill>
                <a:schemeClr val="accent3"/>
              </a:solidFill>
            </a:endParaRPr>
          </a:p>
        </p:txBody>
      </p:sp>
      <p:sp>
        <p:nvSpPr>
          <p:cNvPr id="35" name="Left Brace 34"/>
          <p:cNvSpPr/>
          <p:nvPr/>
        </p:nvSpPr>
        <p:spPr>
          <a:xfrm rot="16200000">
            <a:off x="4461779" y="-766375"/>
            <a:ext cx="355588" cy="778113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28575" cmpd="sng">
                <a:solidFill>
                  <a:srgbClr val="000000"/>
                </a:solidFill>
              </a:ln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4064004" y="5266264"/>
            <a:ext cx="180364" cy="423333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54294" y="4804599"/>
            <a:ext cx="628298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pAAV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DIO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hChR2(H134R)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chemeClr val="accent3"/>
                </a:solidFill>
              </a:rPr>
              <a:t>EYFP</a:t>
            </a:r>
            <a:r>
              <a:rPr lang="en-US" sz="2400" dirty="0" smtClean="0"/>
              <a:t>-</a:t>
            </a:r>
            <a:r>
              <a:rPr lang="en-US" sz="2400" dirty="0" smtClean="0">
                <a:solidFill>
                  <a:srgbClr val="4A6300"/>
                </a:solidFill>
              </a:rPr>
              <a:t>WPRE-</a:t>
            </a:r>
            <a:r>
              <a:rPr lang="en-US" sz="2400" dirty="0" err="1" smtClean="0">
                <a:solidFill>
                  <a:srgbClr val="4A6300"/>
                </a:solidFill>
              </a:rPr>
              <a:t>pA</a:t>
            </a:r>
            <a:endParaRPr lang="en-US" sz="2400" dirty="0">
              <a:solidFill>
                <a:srgbClr val="4A6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810397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Deletion of OFC CB</a:t>
            </a:r>
            <a:r>
              <a:rPr lang="en-US" baseline="-25000" dirty="0" smtClean="0"/>
              <a:t>1</a:t>
            </a:r>
            <a:r>
              <a:rPr lang="en-US" dirty="0" smtClean="0"/>
              <a:t> Receptors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23" y="1921959"/>
            <a:ext cx="4671286" cy="430125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So first, delete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receptors in OFC </a:t>
            </a:r>
          </a:p>
          <a:p>
            <a:r>
              <a:rPr lang="en-US" sz="3200" dirty="0" smtClean="0"/>
              <a:t>Given one of two types of injections </a:t>
            </a:r>
          </a:p>
          <a:p>
            <a:pPr lvl="1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AAV9</a:t>
            </a:r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Ef1a</a:t>
            </a:r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Cre</a:t>
            </a:r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chemeClr val="accent3"/>
                </a:solidFill>
              </a:rPr>
              <a:t>eGFP</a:t>
            </a:r>
            <a:r>
              <a:rPr lang="en-US" sz="2800" dirty="0" smtClean="0"/>
              <a:t>=widespread CB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r Deletion</a:t>
            </a:r>
          </a:p>
          <a:p>
            <a:pPr lvl="1"/>
            <a:r>
              <a:rPr lang="en-US" sz="2800" b="1" dirty="0" smtClean="0">
                <a:solidFill>
                  <a:srgbClr val="74A510"/>
                </a:solidFill>
              </a:rPr>
              <a:t>AAV9</a:t>
            </a:r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CamKII</a:t>
            </a:r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Cre</a:t>
            </a:r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chemeClr val="accent3"/>
                </a:solidFill>
              </a:rPr>
              <a:t>eGFP</a:t>
            </a:r>
            <a:r>
              <a:rPr lang="en-US" sz="2800" dirty="0" smtClean="0"/>
              <a:t>=Cb1r deletion on OFC Projection Neurons </a:t>
            </a:r>
            <a:endParaRPr lang="en-US" sz="2800" dirty="0"/>
          </a:p>
        </p:txBody>
      </p:sp>
      <p:pic>
        <p:nvPicPr>
          <p:cNvPr id="4" name="Picture 3" descr="Screen Shot 2017-02-14 at 9.23.55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6" b="38191"/>
          <a:stretch/>
        </p:blipFill>
        <p:spPr>
          <a:xfrm>
            <a:off x="4102469" y="2871459"/>
            <a:ext cx="4908802" cy="2549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98567" y="5853878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810397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Deletion of OFC CB</a:t>
            </a:r>
            <a:r>
              <a:rPr lang="en-US" baseline="-25000" dirty="0" smtClean="0"/>
              <a:t>1</a:t>
            </a:r>
            <a:r>
              <a:rPr lang="en-US" dirty="0" smtClean="0"/>
              <a:t> Receptors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23" y="1921960"/>
            <a:ext cx="5005465" cy="3931920"/>
          </a:xfrm>
        </p:spPr>
        <p:txBody>
          <a:bodyPr/>
          <a:lstStyle/>
          <a:p>
            <a:r>
              <a:rPr lang="en-US" sz="3200" dirty="0" smtClean="0"/>
              <a:t>It worked! 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onnectivity between OFC &amp; DS</a:t>
            </a:r>
          </a:p>
          <a:p>
            <a:pPr lvl="1"/>
            <a:r>
              <a:rPr lang="en-US" sz="2400" dirty="0" err="1" smtClean="0"/>
              <a:t>oEPSCs</a:t>
            </a:r>
            <a:r>
              <a:rPr lang="en-US" sz="2400" dirty="0" smtClean="0"/>
              <a:t> </a:t>
            </a:r>
          </a:p>
          <a:p>
            <a:pPr marL="35083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78115" y="6038545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 </a:t>
            </a:r>
            <a:endParaRPr lang="en-US" dirty="0"/>
          </a:p>
        </p:txBody>
      </p:sp>
      <p:pic>
        <p:nvPicPr>
          <p:cNvPr id="6" name="Picture 5" descr="Screen Shot 2017-02-14 at 9.23.55 A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1" t="5169" b="8802"/>
          <a:stretch/>
        </p:blipFill>
        <p:spPr>
          <a:xfrm>
            <a:off x="5327826" y="2205918"/>
            <a:ext cx="3665727" cy="3158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7395" y="5592270"/>
            <a:ext cx="266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oEPSC</a:t>
            </a:r>
            <a:r>
              <a:rPr lang="en-US" sz="1400" dirty="0" smtClean="0"/>
              <a:t>= optically evoked excitatory postsynaptic currents </a:t>
            </a:r>
            <a:endParaRPr lang="en-US" sz="1400" dirty="0"/>
          </a:p>
        </p:txBody>
      </p:sp>
      <p:pic>
        <p:nvPicPr>
          <p:cNvPr id="8" name="Picture 7" descr="Screen Shot 2017-02-15 at 11.56.40 PM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" y="3566660"/>
            <a:ext cx="5332972" cy="279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44158"/>
            <a:ext cx="7810397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Deletion of OFC CB</a:t>
            </a:r>
            <a:r>
              <a:rPr lang="en-US" baseline="-25000" dirty="0" smtClean="0"/>
              <a:t>1</a:t>
            </a:r>
            <a:r>
              <a:rPr lang="en-US" dirty="0" smtClean="0"/>
              <a:t> Receptors </a:t>
            </a:r>
            <a:endParaRPr lang="en-US" dirty="0"/>
          </a:p>
        </p:txBody>
      </p:sp>
      <p:pic>
        <p:nvPicPr>
          <p:cNvPr id="4" name="Picture 3" descr="Screen Shot 2017-02-14 at 9.23.55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5" r="44284"/>
          <a:stretch/>
        </p:blipFill>
        <p:spPr>
          <a:xfrm>
            <a:off x="685069" y="3637988"/>
            <a:ext cx="7218288" cy="2452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6530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 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 rot="16200000">
            <a:off x="3445044" y="-611412"/>
            <a:ext cx="1656555" cy="6746419"/>
          </a:xfrm>
          <a:prstGeom prst="borderCallout1">
            <a:avLst>
              <a:gd name="adj1" fmla="val 34284"/>
              <a:gd name="adj2" fmla="val -5307"/>
              <a:gd name="adj3" fmla="val 27849"/>
              <a:gd name="adj4" fmla="val -25781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8868" y="2020416"/>
            <a:ext cx="3258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Injection of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AAV9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Ef1a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Cre</a:t>
            </a:r>
            <a:r>
              <a:rPr lang="en-US" sz="2400" b="1" dirty="0"/>
              <a:t>-</a:t>
            </a:r>
            <a:r>
              <a:rPr lang="en-US" sz="2400" b="1" dirty="0" smtClean="0">
                <a:solidFill>
                  <a:schemeClr val="accent3"/>
                </a:solidFill>
              </a:rPr>
              <a:t>eGFP </a:t>
            </a:r>
            <a:r>
              <a:rPr lang="en-US" sz="2400" dirty="0" smtClean="0"/>
              <a:t>or  </a:t>
            </a:r>
            <a:r>
              <a:rPr lang="en-US" sz="2400" b="1" dirty="0">
                <a:solidFill>
                  <a:srgbClr val="74A510"/>
                </a:solidFill>
              </a:rPr>
              <a:t>AAV9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CamKII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Cre</a:t>
            </a:r>
            <a:r>
              <a:rPr lang="en-US" sz="2400" b="1" dirty="0"/>
              <a:t>-</a:t>
            </a:r>
            <a:r>
              <a:rPr lang="en-US" sz="2400" b="1" dirty="0">
                <a:solidFill>
                  <a:schemeClr val="accent3"/>
                </a:solidFill>
              </a:rPr>
              <a:t>eGFP</a:t>
            </a:r>
            <a:endParaRPr lang="en-US" sz="2400" dirty="0"/>
          </a:p>
        </p:txBody>
      </p:sp>
      <p:pic>
        <p:nvPicPr>
          <p:cNvPr id="9" name="Picture 8" descr="Screen Shot 2017-02-14 at 9.23.55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6" b="38191"/>
          <a:stretch/>
        </p:blipFill>
        <p:spPr>
          <a:xfrm>
            <a:off x="3960032" y="1964530"/>
            <a:ext cx="3129703" cy="16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</a:t>
            </a:r>
            <a:r>
              <a:rPr lang="en-US" dirty="0"/>
              <a:t>Deletion of OFC Cb1 Receptors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91" y="1873119"/>
            <a:ext cx="3414261" cy="435009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Deletion of  OFC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receptors</a:t>
            </a:r>
            <a:r>
              <a:rPr lang="en-US" sz="3200" dirty="0" smtClean="0">
                <a:sym typeface="Wingdings"/>
              </a:rPr>
              <a:t> attenuation of habit</a:t>
            </a:r>
          </a:p>
          <a:p>
            <a:pPr lvl="1"/>
            <a:r>
              <a:rPr lang="en-US" sz="2800" dirty="0" smtClean="0">
                <a:sym typeface="Wingdings"/>
              </a:rPr>
              <a:t>Especially in </a:t>
            </a:r>
            <a:r>
              <a:rPr lang="en-US" sz="2800" dirty="0" err="1" smtClean="0">
                <a:sym typeface="Wingdings"/>
              </a:rPr>
              <a:t>CamKII</a:t>
            </a:r>
            <a:r>
              <a:rPr lang="en-US" sz="2800" dirty="0" smtClean="0">
                <a:sym typeface="Wingdings"/>
              </a:rPr>
              <a:t> neurons </a:t>
            </a:r>
            <a:endParaRPr lang="en-US" sz="2800" dirty="0"/>
          </a:p>
        </p:txBody>
      </p:sp>
      <p:pic>
        <p:nvPicPr>
          <p:cNvPr id="4" name="Picture 3" descr="Screen Shot 2017-02-14 at 9.26.42 A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11" y="1768978"/>
            <a:ext cx="5586998" cy="46667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4698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94721" y="3175185"/>
            <a:ext cx="584815" cy="1854981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36508" y="3177173"/>
            <a:ext cx="584815" cy="1854981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802061" y="3175185"/>
            <a:ext cx="584815" cy="1854981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5400000">
            <a:off x="5164160" y="1688887"/>
            <a:ext cx="584815" cy="1489261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5400000">
            <a:off x="6885186" y="1607501"/>
            <a:ext cx="584815" cy="1652033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664698" y="2725925"/>
            <a:ext cx="584815" cy="2304241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86876" y="3041501"/>
            <a:ext cx="584815" cy="1988665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79536" y="2907809"/>
            <a:ext cx="584815" cy="2122357"/>
          </a:xfrm>
          <a:prstGeom prst="rect">
            <a:avLst/>
          </a:prstGeom>
          <a:noFill/>
          <a:ln w="381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8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Callout 1 7"/>
          <p:cNvSpPr/>
          <p:nvPr/>
        </p:nvSpPr>
        <p:spPr>
          <a:xfrm>
            <a:off x="2840530" y="5030175"/>
            <a:ext cx="2222297" cy="1463572"/>
          </a:xfrm>
          <a:prstGeom prst="borderCallout1">
            <a:avLst>
              <a:gd name="adj1" fmla="val 18750"/>
              <a:gd name="adj2" fmla="val -8333"/>
              <a:gd name="adj3" fmla="val 28392"/>
              <a:gd name="adj4" fmla="val -202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</a:t>
            </a:r>
            <a:r>
              <a:rPr lang="en-US" dirty="0"/>
              <a:t>Deletion of OFC Cb1 Receptors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91" y="1873118"/>
            <a:ext cx="3280589" cy="42176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Deletion of OFC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receptors</a:t>
            </a:r>
            <a:r>
              <a:rPr lang="en-US" sz="3200" dirty="0" smtClean="0">
                <a:sym typeface="Wingdings"/>
              </a:rPr>
              <a:t> attenuation of habit </a:t>
            </a:r>
          </a:p>
          <a:p>
            <a:pPr lvl="1"/>
            <a:r>
              <a:rPr lang="en-US" sz="2800" dirty="0">
                <a:sym typeface="Wingdings"/>
              </a:rPr>
              <a:t>Especially in </a:t>
            </a:r>
            <a:r>
              <a:rPr lang="en-US" sz="2800" dirty="0" err="1">
                <a:sym typeface="Wingdings"/>
              </a:rPr>
              <a:t>CamKII</a:t>
            </a:r>
            <a:r>
              <a:rPr lang="en-US" sz="2800" dirty="0">
                <a:sym typeface="Wingdings"/>
              </a:rPr>
              <a:t> neurons </a:t>
            </a:r>
            <a:endParaRPr lang="en-US" sz="2800" dirty="0"/>
          </a:p>
          <a:p>
            <a:pPr lvl="1"/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7655897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 </a:t>
            </a:r>
            <a:endParaRPr lang="en-US" dirty="0"/>
          </a:p>
        </p:txBody>
      </p:sp>
      <p:pic>
        <p:nvPicPr>
          <p:cNvPr id="7" name="Picture 6" descr="Screen Shot 2017-02-14 at 9.27.02 A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473" y="1739426"/>
            <a:ext cx="5392366" cy="4217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0530" y="5033747"/>
            <a:ext cx="22222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other explanations are there for this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9604" y="785443"/>
            <a:ext cx="7821985" cy="3559559"/>
          </a:xfrm>
        </p:spPr>
        <p:txBody>
          <a:bodyPr/>
          <a:lstStyle/>
          <a:p>
            <a:r>
              <a:rPr lang="en-US" sz="4400" dirty="0" smtClean="0"/>
              <a:t>Ok cool.. So CB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receptors cause formation of habit-action control (especially in OFC projection neurons)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8477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99604" y="785443"/>
            <a:ext cx="7821985" cy="3559559"/>
          </a:xfrm>
        </p:spPr>
        <p:txBody>
          <a:bodyPr/>
          <a:lstStyle/>
          <a:p>
            <a:r>
              <a:rPr lang="en-US" sz="4400" dirty="0" smtClean="0"/>
              <a:t>But remember</a:t>
            </a:r>
            <a:r>
              <a:rPr lang="is-IS" sz="4400" dirty="0" smtClean="0"/>
              <a:t>… OFC projects to many areas of the brain.. </a:t>
            </a:r>
            <a:r>
              <a:rPr lang="en-US" sz="4400" dirty="0" smtClean="0"/>
              <a:t>W</a:t>
            </a:r>
            <a:r>
              <a:rPr lang="is-IS" sz="4400" dirty="0" smtClean="0"/>
              <a:t>hich area projection is important for habit-action control?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477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23" y="1921959"/>
            <a:ext cx="4684384" cy="432447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Previous work gave suggestion to Dorsal Striatum. </a:t>
            </a:r>
          </a:p>
          <a:p>
            <a:r>
              <a:rPr lang="en-US" sz="3200" dirty="0" smtClean="0"/>
              <a:t>Knocked out this pathway via</a:t>
            </a:r>
            <a:r>
              <a:rPr lang="is-IS" sz="3200" dirty="0" smtClean="0"/>
              <a:t>…..</a:t>
            </a:r>
          </a:p>
          <a:p>
            <a:pPr lvl="1"/>
            <a:r>
              <a:rPr lang="is-IS" sz="3000" dirty="0" smtClean="0"/>
              <a:t>1st: </a:t>
            </a:r>
            <a:r>
              <a:rPr lang="is-IS" sz="2800" dirty="0"/>
              <a:t>DS HSV-1 cre or HSV-1 </a:t>
            </a:r>
            <a:r>
              <a:rPr lang="is-IS" sz="2800" dirty="0" smtClean="0"/>
              <a:t>YFP</a:t>
            </a:r>
          </a:p>
          <a:p>
            <a:pPr lvl="1"/>
            <a:r>
              <a:rPr lang="is-IS" sz="3000" dirty="0" smtClean="0"/>
              <a:t>2nd: </a:t>
            </a:r>
            <a:r>
              <a:rPr lang="is-IS" sz="2800" dirty="0" smtClean="0"/>
              <a:t>OFC </a:t>
            </a:r>
            <a:r>
              <a:rPr lang="is-IS" sz="2800" dirty="0">
                <a:solidFill>
                  <a:schemeClr val="bg2">
                    <a:lumMod val="50000"/>
                  </a:schemeClr>
                </a:solidFill>
              </a:rPr>
              <a:t>AAV</a:t>
            </a:r>
            <a:r>
              <a:rPr lang="is-IS" sz="2800" dirty="0"/>
              <a:t>-</a:t>
            </a:r>
            <a:r>
              <a:rPr lang="is-IS" sz="2800" dirty="0">
                <a:solidFill>
                  <a:schemeClr val="accent6">
                    <a:lumMod val="75000"/>
                  </a:schemeClr>
                </a:solidFill>
              </a:rPr>
              <a:t>DIO</a:t>
            </a:r>
            <a:r>
              <a:rPr lang="is-IS" sz="2800" dirty="0"/>
              <a:t>-</a:t>
            </a:r>
            <a:r>
              <a:rPr lang="is-IS" sz="2800" dirty="0">
                <a:solidFill>
                  <a:schemeClr val="accent5">
                    <a:lumMod val="75000"/>
                  </a:schemeClr>
                </a:solidFill>
              </a:rPr>
              <a:t>hM4D</a:t>
            </a:r>
            <a:r>
              <a:rPr lang="is-IS" sz="2800" dirty="0"/>
              <a:t>-</a:t>
            </a:r>
            <a:r>
              <a:rPr lang="is-IS" sz="2800" dirty="0">
                <a:solidFill>
                  <a:schemeClr val="accent3"/>
                </a:solidFill>
              </a:rPr>
              <a:t>mCherry</a:t>
            </a:r>
            <a:r>
              <a:rPr lang="is-IS" sz="3000" dirty="0" smtClean="0"/>
              <a:t> </a:t>
            </a:r>
            <a:endParaRPr lang="en-US" sz="3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30075" y="6246439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 </a:t>
            </a:r>
            <a:endParaRPr lang="en-US" dirty="0"/>
          </a:p>
        </p:txBody>
      </p:sp>
      <p:pic>
        <p:nvPicPr>
          <p:cNvPr id="6" name="Picture 5" descr="Screen Shot 2017-02-14 at 9.33.38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5"/>
          <a:stretch/>
        </p:blipFill>
        <p:spPr>
          <a:xfrm>
            <a:off x="3776234" y="2217060"/>
            <a:ext cx="4934276" cy="378890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892085" y="3219748"/>
            <a:ext cx="2929196" cy="1777003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37610" y="2587398"/>
            <a:ext cx="4472900" cy="2353643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62" y="1751128"/>
            <a:ext cx="8664155" cy="5031763"/>
          </a:xfrm>
        </p:spPr>
        <p:txBody>
          <a:bodyPr>
            <a:noAutofit/>
          </a:bodyPr>
          <a:lstStyle/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is-IS" sz="3200" dirty="0" smtClean="0"/>
              <a:t>DS HSV-1 </a:t>
            </a:r>
            <a:r>
              <a:rPr lang="is-IS" sz="3200" dirty="0"/>
              <a:t>cre or </a:t>
            </a:r>
            <a:r>
              <a:rPr lang="is-IS" sz="3200" dirty="0" smtClean="0"/>
              <a:t>HSV-1 YFP: knockout CB</a:t>
            </a:r>
            <a:r>
              <a:rPr lang="is-IS" sz="3200" baseline="-25000" dirty="0" smtClean="0"/>
              <a:t>1</a:t>
            </a:r>
            <a:r>
              <a:rPr lang="is-IS" sz="3200" dirty="0" smtClean="0"/>
              <a:t> 	</a:t>
            </a:r>
          </a:p>
          <a:p>
            <a:pPr marL="800100" lvl="3" indent="-342900">
              <a:spcBef>
                <a:spcPts val="2000"/>
              </a:spcBef>
            </a:pPr>
            <a:r>
              <a:rPr lang="is-IS" sz="2800" dirty="0"/>
              <a:t>S</a:t>
            </a:r>
            <a:r>
              <a:rPr lang="is-IS" sz="2800" dirty="0" smtClean="0"/>
              <a:t>o can control which inhibitory transmission is being used </a:t>
            </a:r>
          </a:p>
          <a:p>
            <a:pPr marL="342900" lvl="1" indent="-342900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is-IS" sz="3200" dirty="0"/>
              <a:t>OFC </a:t>
            </a:r>
            <a:r>
              <a:rPr lang="is-IS" sz="3200" dirty="0" smtClean="0">
                <a:solidFill>
                  <a:schemeClr val="bg2">
                    <a:lumMod val="50000"/>
                  </a:schemeClr>
                </a:solidFill>
              </a:rPr>
              <a:t>AAV</a:t>
            </a:r>
            <a:r>
              <a:rPr lang="is-IS" sz="3200" dirty="0" smtClean="0"/>
              <a:t>-</a:t>
            </a:r>
            <a:r>
              <a:rPr lang="is-IS" sz="3200" dirty="0" smtClean="0">
                <a:solidFill>
                  <a:schemeClr val="accent6">
                    <a:lumMod val="75000"/>
                  </a:schemeClr>
                </a:solidFill>
              </a:rPr>
              <a:t>DIO</a:t>
            </a:r>
            <a:r>
              <a:rPr lang="is-IS" sz="3200" dirty="0" smtClean="0"/>
              <a:t>-</a:t>
            </a:r>
            <a:r>
              <a:rPr lang="is-IS" sz="3200" dirty="0" smtClean="0">
                <a:solidFill>
                  <a:schemeClr val="accent5">
                    <a:lumMod val="75000"/>
                  </a:schemeClr>
                </a:solidFill>
              </a:rPr>
              <a:t>hM4D</a:t>
            </a:r>
            <a:r>
              <a:rPr lang="is-IS" sz="3200" dirty="0" smtClean="0"/>
              <a:t>-</a:t>
            </a:r>
            <a:r>
              <a:rPr lang="is-IS" sz="3200" dirty="0" smtClean="0">
                <a:solidFill>
                  <a:schemeClr val="accent3"/>
                </a:solidFill>
              </a:rPr>
              <a:t>mCherry</a:t>
            </a:r>
            <a:r>
              <a:rPr lang="is-IS" sz="3200" dirty="0" smtClean="0"/>
              <a:t>: to insert alternative inhibitory receptor </a:t>
            </a:r>
          </a:p>
          <a:p>
            <a:pPr marL="800100" lvl="3" indent="-342900">
              <a:spcBef>
                <a:spcPts val="2000"/>
              </a:spcBef>
            </a:pPr>
            <a:r>
              <a:rPr lang="is-IS" sz="2800" dirty="0" smtClean="0"/>
              <a:t>hM4D=inhibitory </a:t>
            </a:r>
            <a:r>
              <a:rPr lang="is-IS" sz="2800" dirty="0"/>
              <a:t>G</a:t>
            </a:r>
            <a:r>
              <a:rPr lang="is-IS" sz="2800" baseline="-25000" dirty="0"/>
              <a:t>i</a:t>
            </a:r>
            <a:r>
              <a:rPr lang="is-IS" sz="2800" dirty="0"/>
              <a:t> –coupled muscarinic 4 receptor) </a:t>
            </a:r>
            <a:endParaRPr lang="is-IS" sz="2800" dirty="0" smtClean="0"/>
          </a:p>
          <a:p>
            <a:pPr marL="800100" lvl="3" indent="-342900">
              <a:spcBef>
                <a:spcPts val="2000"/>
              </a:spcBef>
            </a:pPr>
            <a:r>
              <a:rPr lang="is-IS" sz="2400" dirty="0" smtClean="0"/>
              <a:t>Activated by CNO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0075" y="6246439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3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96" y="244158"/>
            <a:ext cx="8549846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is a habit different than a decision (goal-directed behavior) 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1788134"/>
            <a:ext cx="8621843" cy="483138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Decision </a:t>
            </a:r>
          </a:p>
          <a:p>
            <a:pPr lvl="1"/>
            <a:r>
              <a:rPr lang="en-US" sz="2800" dirty="0" smtClean="0"/>
              <a:t>1. Reflects </a:t>
            </a:r>
            <a:r>
              <a:rPr lang="en-US" sz="2800" dirty="0"/>
              <a:t>knowledge of the relationship between an action (or sequence of actions) and its </a:t>
            </a:r>
            <a:r>
              <a:rPr lang="en-US" sz="2800" dirty="0" smtClean="0"/>
              <a:t>consequences.</a:t>
            </a:r>
          </a:p>
          <a:p>
            <a:pPr lvl="1"/>
            <a:r>
              <a:rPr lang="en-US" sz="2800" dirty="0" smtClean="0"/>
              <a:t>2. </a:t>
            </a:r>
            <a:r>
              <a:rPr lang="en-US" sz="2800" dirty="0"/>
              <a:t>O</a:t>
            </a:r>
            <a:r>
              <a:rPr lang="en-US" sz="2800" dirty="0" smtClean="0"/>
              <a:t>utcome </a:t>
            </a:r>
            <a:r>
              <a:rPr lang="en-US" sz="2800" dirty="0"/>
              <a:t>should be motivationally relevant or desirable at the moment of </a:t>
            </a:r>
            <a:r>
              <a:rPr lang="en-US" sz="2800" dirty="0" smtClean="0"/>
              <a:t>choice.</a:t>
            </a:r>
          </a:p>
          <a:p>
            <a:r>
              <a:rPr lang="en-US" sz="3200" dirty="0" smtClean="0"/>
              <a:t>Habit</a:t>
            </a:r>
          </a:p>
          <a:p>
            <a:pPr lvl="1"/>
            <a:r>
              <a:rPr lang="en-US" sz="2800" dirty="0" smtClean="0"/>
              <a:t>1. Stamped by past reinforcement</a:t>
            </a:r>
          </a:p>
          <a:p>
            <a:pPr lvl="1"/>
            <a:r>
              <a:rPr lang="en-US" sz="2800" dirty="0" smtClean="0"/>
              <a:t>2. Separated from </a:t>
            </a:r>
            <a:r>
              <a:rPr lang="en-US" sz="2800" dirty="0"/>
              <a:t>the current value of an associated outcome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7144" y="6342520"/>
            <a:ext cx="1618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Dolan &amp; Dayan. 2013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9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71" y="1316616"/>
            <a:ext cx="5687251" cy="5031763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is-IS" sz="3200" dirty="0" smtClean="0"/>
          </a:p>
          <a:p>
            <a:pPr lvl="1"/>
            <a:r>
              <a:rPr lang="is-IS" sz="3600" dirty="0"/>
              <a:t>1st: </a:t>
            </a:r>
            <a:r>
              <a:rPr lang="is-IS" sz="3200" dirty="0"/>
              <a:t>DS HSV-1 cre or HSV-1 YFP</a:t>
            </a:r>
          </a:p>
          <a:p>
            <a:pPr lvl="1"/>
            <a:r>
              <a:rPr lang="is-IS" sz="3600" dirty="0"/>
              <a:t>2nd: </a:t>
            </a:r>
            <a:r>
              <a:rPr lang="is-IS" sz="3200" dirty="0"/>
              <a:t>OFC </a:t>
            </a:r>
            <a:r>
              <a:rPr lang="is-IS" sz="3200" dirty="0">
                <a:solidFill>
                  <a:schemeClr val="bg2">
                    <a:lumMod val="50000"/>
                  </a:schemeClr>
                </a:solidFill>
              </a:rPr>
              <a:t>AAV</a:t>
            </a:r>
            <a:r>
              <a:rPr lang="is-IS" sz="3200" dirty="0"/>
              <a:t>-</a:t>
            </a:r>
            <a:r>
              <a:rPr lang="is-IS" sz="3200" dirty="0">
                <a:solidFill>
                  <a:schemeClr val="accent6">
                    <a:lumMod val="75000"/>
                  </a:schemeClr>
                </a:solidFill>
              </a:rPr>
              <a:t>DIO</a:t>
            </a:r>
            <a:r>
              <a:rPr lang="is-IS" sz="3200" dirty="0"/>
              <a:t>-</a:t>
            </a:r>
            <a:r>
              <a:rPr lang="is-IS" sz="3200" dirty="0">
                <a:solidFill>
                  <a:schemeClr val="accent5">
                    <a:lumMod val="75000"/>
                  </a:schemeClr>
                </a:solidFill>
              </a:rPr>
              <a:t>hM4D</a:t>
            </a:r>
            <a:r>
              <a:rPr lang="is-IS" sz="3200" dirty="0"/>
              <a:t>-</a:t>
            </a:r>
            <a:r>
              <a:rPr lang="is-IS" sz="3200" dirty="0">
                <a:solidFill>
                  <a:schemeClr val="accent3"/>
                </a:solidFill>
              </a:rPr>
              <a:t>mCherry</a:t>
            </a:r>
            <a:r>
              <a:rPr lang="is-IS" sz="3600" dirty="0"/>
              <a:t> </a:t>
            </a:r>
            <a:endParaRPr lang="is-IS" sz="3200" dirty="0"/>
          </a:p>
          <a:p>
            <a:pPr marL="342900" lvl="1" indent="-342900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is-IS" sz="3200" dirty="0" smtClean="0"/>
              <a:t>Together, this leads to expression of hM4D in OFC-DS only 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730075" y="6246439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 </a:t>
            </a:r>
            <a:endParaRPr lang="en-US" dirty="0"/>
          </a:p>
        </p:txBody>
      </p:sp>
      <p:pic>
        <p:nvPicPr>
          <p:cNvPr id="10" name="Picture 9" descr="Screen Shot 2017-02-14 at 9.33.38 A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5"/>
          <a:stretch/>
        </p:blipFill>
        <p:spPr>
          <a:xfrm>
            <a:off x="4827681" y="2218150"/>
            <a:ext cx="4114336" cy="315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23" y="1921960"/>
            <a:ext cx="4684384" cy="3931920"/>
          </a:xfrm>
        </p:spPr>
        <p:txBody>
          <a:bodyPr/>
          <a:lstStyle/>
          <a:p>
            <a:r>
              <a:rPr lang="en-US" sz="3200" dirty="0" smtClean="0"/>
              <a:t>It worked! </a:t>
            </a:r>
          </a:p>
          <a:p>
            <a:pPr lvl="1"/>
            <a:r>
              <a:rPr lang="en-US" sz="2800" dirty="0" smtClean="0"/>
              <a:t>Expression of hM4D in OFC-DS only </a:t>
            </a:r>
          </a:p>
          <a:p>
            <a:pPr lvl="1"/>
            <a:r>
              <a:rPr lang="en-US" sz="2800" dirty="0" smtClean="0"/>
              <a:t>CNO blocked action potential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 </a:t>
            </a:r>
            <a:endParaRPr lang="en-US" dirty="0"/>
          </a:p>
        </p:txBody>
      </p:sp>
      <p:pic>
        <p:nvPicPr>
          <p:cNvPr id="4" name="Picture 3" descr="Screen Shot 2017-02-17 at 1.58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t="57312" r="4741"/>
          <a:stretch/>
        </p:blipFill>
        <p:spPr>
          <a:xfrm>
            <a:off x="235209" y="4606421"/>
            <a:ext cx="8692518" cy="1616790"/>
          </a:xfrm>
          <a:prstGeom prst="rect">
            <a:avLst/>
          </a:prstGeom>
        </p:spPr>
      </p:pic>
      <p:pic>
        <p:nvPicPr>
          <p:cNvPr id="8" name="Picture 7" descr="Screen Shot 2017-02-17 at 1.58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11" t="-826" r="8071" b="41701"/>
          <a:stretch/>
        </p:blipFill>
        <p:spPr>
          <a:xfrm>
            <a:off x="5226307" y="1721420"/>
            <a:ext cx="3346921" cy="26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 </a:t>
            </a:r>
            <a:endParaRPr lang="en-US" dirty="0"/>
          </a:p>
        </p:txBody>
      </p:sp>
      <p:pic>
        <p:nvPicPr>
          <p:cNvPr id="9" name="Picture 8" descr="Screen Shot 2017-02-17 at 1.58.1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1" t="4786" r="37482" b="54600"/>
          <a:stretch/>
        </p:blipFill>
        <p:spPr>
          <a:xfrm>
            <a:off x="1353745" y="2807539"/>
            <a:ext cx="6087899" cy="3415672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 rot="16200000">
            <a:off x="2791010" y="-318133"/>
            <a:ext cx="1656555" cy="6251343"/>
          </a:xfrm>
          <a:prstGeom prst="borderCallout1">
            <a:avLst>
              <a:gd name="adj1" fmla="val 34284"/>
              <a:gd name="adj2" fmla="val -5307"/>
              <a:gd name="adj3" fmla="val 31574"/>
              <a:gd name="adj4" fmla="val -3082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1017" y="2013112"/>
            <a:ext cx="3751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 smtClean="0"/>
              <a:t>Injection of </a:t>
            </a:r>
            <a:r>
              <a:rPr lang="is-IS" sz="2400" b="1" dirty="0" smtClean="0"/>
              <a:t>DS HSV-1 cre or HSV-1 YFP</a:t>
            </a:r>
          </a:p>
          <a:p>
            <a:pPr lvl="1" algn="ctr"/>
            <a:r>
              <a:rPr lang="is-IS" sz="2400" dirty="0" smtClean="0"/>
              <a:t>&amp; </a:t>
            </a:r>
            <a:r>
              <a:rPr lang="is-IS" sz="2400" dirty="0" smtClean="0">
                <a:solidFill>
                  <a:schemeClr val="bg2">
                    <a:lumMod val="50000"/>
                  </a:schemeClr>
                </a:solidFill>
              </a:rPr>
              <a:t>AAV</a:t>
            </a:r>
            <a:r>
              <a:rPr lang="is-IS" sz="2400" dirty="0" smtClean="0"/>
              <a:t>-</a:t>
            </a:r>
            <a:r>
              <a:rPr lang="is-IS" sz="2400" dirty="0" smtClean="0">
                <a:solidFill>
                  <a:schemeClr val="accent6">
                    <a:lumMod val="75000"/>
                  </a:schemeClr>
                </a:solidFill>
              </a:rPr>
              <a:t>DIO</a:t>
            </a:r>
            <a:r>
              <a:rPr lang="is-IS" sz="2400" dirty="0" smtClean="0"/>
              <a:t>-</a:t>
            </a:r>
            <a:r>
              <a:rPr lang="is-IS" sz="2400" dirty="0" smtClean="0">
                <a:solidFill>
                  <a:schemeClr val="accent5">
                    <a:lumMod val="75000"/>
                  </a:schemeClr>
                </a:solidFill>
              </a:rPr>
              <a:t>hM4D</a:t>
            </a:r>
            <a:r>
              <a:rPr lang="is-IS" sz="2400" dirty="0" smtClean="0"/>
              <a:t>-</a:t>
            </a:r>
            <a:r>
              <a:rPr lang="is-IS" sz="2400" dirty="0" smtClean="0">
                <a:solidFill>
                  <a:schemeClr val="accent3"/>
                </a:solidFill>
              </a:rPr>
              <a:t>mCherry</a:t>
            </a:r>
            <a:r>
              <a:rPr lang="is-IS" sz="2800" dirty="0" smtClean="0"/>
              <a:t> </a:t>
            </a:r>
            <a:endParaRPr lang="en-US" sz="2400" b="1" dirty="0"/>
          </a:p>
        </p:txBody>
      </p:sp>
      <p:pic>
        <p:nvPicPr>
          <p:cNvPr id="12" name="Picture 11" descr="Screen Shot 2017-02-14 at 9.33.38 AM.pn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5"/>
          <a:stretch/>
        </p:blipFill>
        <p:spPr>
          <a:xfrm>
            <a:off x="4054808" y="1781318"/>
            <a:ext cx="2617836" cy="2010168"/>
          </a:xfrm>
          <a:prstGeom prst="rect">
            <a:avLst/>
          </a:prstGeom>
        </p:spPr>
      </p:pic>
      <p:sp>
        <p:nvSpPr>
          <p:cNvPr id="13" name="Line Callout 1 12"/>
          <p:cNvSpPr/>
          <p:nvPr/>
        </p:nvSpPr>
        <p:spPr>
          <a:xfrm>
            <a:off x="6967653" y="3425867"/>
            <a:ext cx="1776908" cy="1090018"/>
          </a:xfrm>
          <a:prstGeom prst="borderCallout1">
            <a:avLst>
              <a:gd name="adj1" fmla="val 107813"/>
              <a:gd name="adj2" fmla="val 87156"/>
              <a:gd name="adj3" fmla="val 123164"/>
              <a:gd name="adj4" fmla="val -22524"/>
            </a:avLst>
          </a:prstGeom>
          <a:solidFill>
            <a:srgbClr val="CAF2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67653" y="3517941"/>
            <a:ext cx="182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IP CNO application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537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378" y="1738128"/>
            <a:ext cx="7929540" cy="14537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Inhibiting OFC-DS pathway </a:t>
            </a:r>
            <a:r>
              <a:rPr lang="en-US" sz="3200" dirty="0" smtClean="0">
                <a:sym typeface="Wingdings"/>
              </a:rPr>
              <a:t> attenuation of habit formation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 </a:t>
            </a:r>
            <a:endParaRPr lang="en-US" dirty="0"/>
          </a:p>
        </p:txBody>
      </p:sp>
      <p:pic>
        <p:nvPicPr>
          <p:cNvPr id="4" name="Picture 3" descr="Screen Shot 2017-02-14 at 9.35.27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8" y="2824250"/>
            <a:ext cx="8053539" cy="3601177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458379" y="2824250"/>
            <a:ext cx="2222297" cy="1463572"/>
          </a:xfrm>
          <a:prstGeom prst="borderCallout1">
            <a:avLst>
              <a:gd name="adj1" fmla="val 107813"/>
              <a:gd name="adj2" fmla="val 87156"/>
              <a:gd name="adj3" fmla="val 131157"/>
              <a:gd name="adj4" fmla="val 10380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8378" y="2824250"/>
            <a:ext cx="222229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2400" dirty="0">
                <a:sym typeface="Wingdings"/>
              </a:rPr>
              <a:t> l</a:t>
            </a:r>
            <a:r>
              <a:rPr lang="en-US" sz="2400" dirty="0" smtClean="0"/>
              <a:t>ocomotor activity was ruled out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934235" y="3877079"/>
            <a:ext cx="685069" cy="1387058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63" y="1754713"/>
            <a:ext cx="4333822" cy="46458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Inhibiting OFC-DS pathway </a:t>
            </a:r>
            <a:r>
              <a:rPr lang="en-US" sz="3200" dirty="0" smtClean="0">
                <a:sym typeface="Wingdings"/>
              </a:rPr>
              <a:t> attenuation of habit formation</a:t>
            </a:r>
          </a:p>
          <a:p>
            <a:pPr lvl="1"/>
            <a:r>
              <a:rPr lang="en-US" sz="3000" dirty="0" smtClean="0">
                <a:sym typeface="Wingdings"/>
              </a:rPr>
              <a:t>But what do you think about the major reduction in RR of the hM4D mice? 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 </a:t>
            </a:r>
            <a:endParaRPr lang="en-US" dirty="0"/>
          </a:p>
        </p:txBody>
      </p:sp>
      <p:pic>
        <p:nvPicPr>
          <p:cNvPr id="8" name="Picture 7" descr="Screen Shot 2017-02-14 at 9.35.39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84" y="2008897"/>
            <a:ext cx="3408636" cy="421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62" y="1738001"/>
            <a:ext cx="7942966" cy="485454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But.. Systemic CNO administration could have attenuated activity of OFC-DS neurons in other downstream areas </a:t>
            </a:r>
          </a:p>
          <a:p>
            <a:r>
              <a:rPr lang="en-US" sz="3200" dirty="0" smtClean="0"/>
              <a:t>So decided to infuse CNO directly into the medial DS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 </a:t>
            </a:r>
            <a:endParaRPr lang="en-US" dirty="0"/>
          </a:p>
        </p:txBody>
      </p:sp>
      <p:pic>
        <p:nvPicPr>
          <p:cNvPr id="4" name="Picture 3" descr="Screen Shot 2017-02-14 at 9.37.05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47491" b="49877"/>
          <a:stretch/>
        </p:blipFill>
        <p:spPr>
          <a:xfrm>
            <a:off x="4816366" y="3967518"/>
            <a:ext cx="4327634" cy="24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2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62" y="1738000"/>
            <a:ext cx="4250278" cy="259028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So decided to infuse CNO directly into the medial DS </a:t>
            </a:r>
          </a:p>
          <a:p>
            <a:pPr lvl="1"/>
            <a:r>
              <a:rPr lang="en-US" sz="3000" dirty="0" smtClean="0"/>
              <a:t>This also worked 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 </a:t>
            </a:r>
            <a:endParaRPr lang="en-US" dirty="0"/>
          </a:p>
        </p:txBody>
      </p:sp>
      <p:pic>
        <p:nvPicPr>
          <p:cNvPr id="4" name="Picture 3" descr="Screen Shot 2017-02-14 at 9.37.05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47491" b="49877"/>
          <a:stretch/>
        </p:blipFill>
        <p:spPr>
          <a:xfrm>
            <a:off x="4294214" y="1622915"/>
            <a:ext cx="4578268" cy="2564899"/>
          </a:xfrm>
          <a:prstGeom prst="rect">
            <a:avLst/>
          </a:prstGeom>
        </p:spPr>
      </p:pic>
      <p:pic>
        <p:nvPicPr>
          <p:cNvPr id="9" name="Picture 8" descr="Screen Shot 2017-02-14 at 9.37.05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5"/>
          <a:stretch/>
        </p:blipFill>
        <p:spPr>
          <a:xfrm>
            <a:off x="508585" y="4144471"/>
            <a:ext cx="8249530" cy="237955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64605" y="1721285"/>
            <a:ext cx="1537228" cy="869000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Shot 2017-02-14 at 9.37.05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7" t="3310" r="5826" b="55262"/>
          <a:stretch/>
        </p:blipFill>
        <p:spPr>
          <a:xfrm>
            <a:off x="885577" y="2802704"/>
            <a:ext cx="6583347" cy="3637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 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 rot="16200000">
            <a:off x="2791010" y="-318133"/>
            <a:ext cx="1656555" cy="6251343"/>
          </a:xfrm>
          <a:prstGeom prst="borderCallout1">
            <a:avLst>
              <a:gd name="adj1" fmla="val 34284"/>
              <a:gd name="adj2" fmla="val -5307"/>
              <a:gd name="adj3" fmla="val 31574"/>
              <a:gd name="adj4" fmla="val -30825"/>
            </a:avLst>
          </a:prstGeom>
          <a:solidFill>
            <a:srgbClr val="CAF2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creen Shot 2017-02-14 at 9.33.38 AM.pn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45"/>
          <a:stretch/>
        </p:blipFill>
        <p:spPr>
          <a:xfrm>
            <a:off x="3720628" y="1781318"/>
            <a:ext cx="2617836" cy="2010168"/>
          </a:xfrm>
          <a:prstGeom prst="rect">
            <a:avLst/>
          </a:prstGeom>
        </p:spPr>
      </p:pic>
      <p:sp>
        <p:nvSpPr>
          <p:cNvPr id="13" name="Line Callout 1 12"/>
          <p:cNvSpPr/>
          <p:nvPr/>
        </p:nvSpPr>
        <p:spPr>
          <a:xfrm>
            <a:off x="6516510" y="3275463"/>
            <a:ext cx="2228051" cy="2947748"/>
          </a:xfrm>
          <a:prstGeom prst="borderCallout1">
            <a:avLst>
              <a:gd name="adj1" fmla="val 33546"/>
              <a:gd name="adj2" fmla="val 3431"/>
              <a:gd name="adj3" fmla="val 33589"/>
              <a:gd name="adj4" fmla="val -14880"/>
            </a:avLst>
          </a:prstGeom>
          <a:solidFill>
            <a:srgbClr val="CAF2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44959" y="3517941"/>
            <a:ext cx="182285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Intracranial CNO application </a:t>
            </a:r>
            <a:endParaRPr lang="en-US" sz="2400" dirty="0"/>
          </a:p>
        </p:txBody>
      </p:sp>
      <p:pic>
        <p:nvPicPr>
          <p:cNvPr id="16" name="Picture 15" descr="Screen Shot 2017-02-14 at 9.37.05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r="47491" b="49877"/>
          <a:stretch/>
        </p:blipFill>
        <p:spPr>
          <a:xfrm>
            <a:off x="6499801" y="4892484"/>
            <a:ext cx="2255986" cy="126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00509" y="2013112"/>
            <a:ext cx="37518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 smtClean="0"/>
              <a:t>Injection of </a:t>
            </a:r>
            <a:r>
              <a:rPr lang="is-IS" sz="2400" b="1" dirty="0" smtClean="0"/>
              <a:t>DS HSV-1 cre or HSV-1 YFP</a:t>
            </a:r>
          </a:p>
          <a:p>
            <a:pPr lvl="1" algn="ctr"/>
            <a:r>
              <a:rPr lang="is-IS" sz="2400" dirty="0" smtClean="0"/>
              <a:t>&amp; </a:t>
            </a:r>
            <a:r>
              <a:rPr lang="is-IS" sz="2400" dirty="0" smtClean="0">
                <a:solidFill>
                  <a:schemeClr val="bg2">
                    <a:lumMod val="50000"/>
                  </a:schemeClr>
                </a:solidFill>
              </a:rPr>
              <a:t>AAV</a:t>
            </a:r>
            <a:r>
              <a:rPr lang="is-IS" sz="2400" dirty="0" smtClean="0"/>
              <a:t>-</a:t>
            </a:r>
            <a:r>
              <a:rPr lang="is-IS" sz="2400" dirty="0" smtClean="0">
                <a:solidFill>
                  <a:schemeClr val="accent6">
                    <a:lumMod val="75000"/>
                  </a:schemeClr>
                </a:solidFill>
              </a:rPr>
              <a:t>DIO</a:t>
            </a:r>
            <a:r>
              <a:rPr lang="is-IS" sz="2400" dirty="0" smtClean="0"/>
              <a:t>-</a:t>
            </a:r>
            <a:r>
              <a:rPr lang="is-IS" sz="2400" dirty="0" smtClean="0">
                <a:solidFill>
                  <a:schemeClr val="accent5">
                    <a:lumMod val="75000"/>
                  </a:schemeClr>
                </a:solidFill>
              </a:rPr>
              <a:t>hM4D</a:t>
            </a:r>
            <a:r>
              <a:rPr lang="is-IS" sz="2400" dirty="0" smtClean="0"/>
              <a:t>-</a:t>
            </a:r>
            <a:r>
              <a:rPr lang="is-IS" sz="2400" dirty="0" smtClean="0">
                <a:solidFill>
                  <a:schemeClr val="accent3"/>
                </a:solidFill>
              </a:rPr>
              <a:t>mCherry</a:t>
            </a:r>
            <a:r>
              <a:rPr lang="is-IS" sz="2800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516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4732" y="1871825"/>
            <a:ext cx="3074456" cy="4351386"/>
          </a:xfrm>
        </p:spPr>
        <p:txBody>
          <a:bodyPr>
            <a:noAutofit/>
          </a:bodyPr>
          <a:lstStyle/>
          <a:p>
            <a:r>
              <a:rPr lang="en-US" sz="3200" dirty="0" smtClean="0"/>
              <a:t>Attenuation of OFC-DS activity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no difference between goal and habit in both training contexts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 </a:t>
            </a:r>
            <a:endParaRPr lang="en-US" dirty="0"/>
          </a:p>
        </p:txBody>
      </p:sp>
      <p:pic>
        <p:nvPicPr>
          <p:cNvPr id="6" name="Picture 5" descr="Screen Shot 2017-02-14 at 9.38.11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5"/>
          <a:stretch/>
        </p:blipFill>
        <p:spPr>
          <a:xfrm>
            <a:off x="979640" y="1871825"/>
            <a:ext cx="5035600" cy="4483100"/>
          </a:xfrm>
          <a:prstGeom prst="rect">
            <a:avLst/>
          </a:prstGeom>
        </p:spPr>
      </p:pic>
      <p:sp>
        <p:nvSpPr>
          <p:cNvPr id="9" name="Line Callout 1 8"/>
          <p:cNvSpPr/>
          <p:nvPr/>
        </p:nvSpPr>
        <p:spPr>
          <a:xfrm>
            <a:off x="458380" y="2824250"/>
            <a:ext cx="1362901" cy="2308324"/>
          </a:xfrm>
          <a:prstGeom prst="borderCallout1">
            <a:avLst>
              <a:gd name="adj1" fmla="val 43380"/>
              <a:gd name="adj2" fmla="val 106814"/>
              <a:gd name="adj3" fmla="val 41385"/>
              <a:gd name="adj4" fmla="val 124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8654" y="2824250"/>
            <a:ext cx="1442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ym typeface="Wingdings"/>
              </a:rPr>
              <a:t>Stress caused RI to not produce habitual behavior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27123" y="2991366"/>
            <a:ext cx="1888117" cy="197196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4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23" y="1921960"/>
            <a:ext cx="3768999" cy="39319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Comparison of devaluation index showed attenuation of OFC-DS pathway leaves mice reliant on habit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9724" y="6038545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 </a:t>
            </a:r>
            <a:endParaRPr lang="en-US" dirty="0"/>
          </a:p>
        </p:txBody>
      </p:sp>
      <p:pic>
        <p:nvPicPr>
          <p:cNvPr id="7" name="Picture 6" descr="Screen Shot 2017-02-14 at 9.38.20 A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871" y="1987265"/>
            <a:ext cx="3623824" cy="4605278"/>
          </a:xfrm>
          <a:prstGeom prst="rect">
            <a:avLst/>
          </a:prstGeom>
        </p:spPr>
      </p:pic>
      <p:pic>
        <p:nvPicPr>
          <p:cNvPr id="8" name="Picture 7" descr="Screen Shot 2017-02-14 at 9.38.11 A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3" t="5135" r="52656" b="84800"/>
          <a:stretch/>
        </p:blipFill>
        <p:spPr>
          <a:xfrm>
            <a:off x="5084657" y="1761659"/>
            <a:ext cx="3041038" cy="4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Disorders involving habits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26" y="1838270"/>
            <a:ext cx="8504880" cy="464580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Obsessive Compulsive Disorder (OCD) </a:t>
            </a:r>
          </a:p>
          <a:p>
            <a:pPr lvl="1"/>
            <a:r>
              <a:rPr lang="en-US" sz="2800" dirty="0" smtClean="0">
                <a:sym typeface="Wingdings"/>
              </a:rPr>
              <a:t>Over-reliance on habitual circuitry </a:t>
            </a:r>
          </a:p>
          <a:p>
            <a:r>
              <a:rPr lang="en-US" dirty="0" smtClean="0"/>
              <a:t> </a:t>
            </a:r>
            <a:r>
              <a:rPr lang="en-US" sz="3200" dirty="0" smtClean="0"/>
              <a:t>Other Diseases </a:t>
            </a:r>
            <a:r>
              <a:rPr lang="en-US" sz="3200" dirty="0"/>
              <a:t>of compulsivity</a:t>
            </a:r>
          </a:p>
          <a:p>
            <a:pPr lvl="1"/>
            <a:r>
              <a:rPr lang="en-US" sz="2800" dirty="0"/>
              <a:t>Tend to lean learning habits </a:t>
            </a:r>
            <a:endParaRPr lang="en-US" sz="2800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Addiction</a:t>
            </a: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pPr marL="0" indent="0" algn="ctr">
              <a:buNone/>
            </a:pPr>
            <a:r>
              <a:rPr lang="en-US" sz="3200" dirty="0" smtClean="0">
                <a:sym typeface="Wingdings"/>
              </a:rPr>
              <a:t>**All known to have some relation to the Orbitofrontal Cortex (OFC) brain region**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831" y="2776068"/>
            <a:ext cx="2450775" cy="1845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487" y="3936073"/>
            <a:ext cx="2579121" cy="14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98" y="384367"/>
            <a:ext cx="8270955" cy="4428558"/>
          </a:xfrm>
        </p:spPr>
        <p:txBody>
          <a:bodyPr/>
          <a:lstStyle/>
          <a:p>
            <a:r>
              <a:rPr lang="en-US" sz="4800" b="1" dirty="0" smtClean="0"/>
              <a:t>So now we know;</a:t>
            </a:r>
            <a:br>
              <a:rPr lang="en-US" sz="4800" b="1" dirty="0" smtClean="0"/>
            </a:br>
            <a:r>
              <a:rPr lang="en-US" sz="4800" dirty="0" smtClean="0"/>
              <a:t> 1. CB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 receptors important for habit formation</a:t>
            </a:r>
            <a:br>
              <a:rPr lang="en-US" sz="4800" dirty="0" smtClean="0"/>
            </a:br>
            <a:r>
              <a:rPr lang="en-US" sz="4800" dirty="0" smtClean="0"/>
              <a:t>2.  OFC-DS connection important for goal-directed behavior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721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98" y="384367"/>
            <a:ext cx="8270955" cy="4428558"/>
          </a:xfrm>
        </p:spPr>
        <p:txBody>
          <a:bodyPr/>
          <a:lstStyle/>
          <a:p>
            <a:r>
              <a:rPr lang="en-US" sz="4800" dirty="0" smtClean="0"/>
              <a:t>Hmmm</a:t>
            </a:r>
            <a:r>
              <a:rPr lang="is-IS" sz="4800" dirty="0" smtClean="0"/>
              <a:t>…. </a:t>
            </a:r>
            <a:br>
              <a:rPr lang="is-IS" sz="4800" dirty="0" smtClean="0"/>
            </a:br>
            <a:r>
              <a:rPr lang="is-IS" sz="4800" dirty="0"/>
              <a:t/>
            </a:r>
            <a:br>
              <a:rPr lang="is-IS" sz="4800" dirty="0"/>
            </a:br>
            <a:r>
              <a:rPr lang="en-US" sz="4800" dirty="0" smtClean="0"/>
              <a:t>B</a:t>
            </a:r>
            <a:r>
              <a:rPr lang="is-IS" sz="4800" dirty="0" smtClean="0"/>
              <a:t>ut what about the CB</a:t>
            </a:r>
            <a:r>
              <a:rPr lang="is-IS" sz="4800" baseline="-25000" dirty="0" smtClean="0"/>
              <a:t>1</a:t>
            </a:r>
            <a:r>
              <a:rPr lang="is-IS" sz="4800" dirty="0" smtClean="0"/>
              <a:t> receptors on the OFC-DS connection specifically??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4301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7-02-14 at 9.42.55 A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8"/>
          <a:stretch/>
        </p:blipFill>
        <p:spPr>
          <a:xfrm>
            <a:off x="4636084" y="2684040"/>
            <a:ext cx="4507916" cy="3265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1" y="244158"/>
            <a:ext cx="8664155" cy="1811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/>
              <a:t>CB</a:t>
            </a:r>
            <a:r>
              <a:rPr lang="en-US" baseline="-25000" dirty="0"/>
              <a:t>1</a:t>
            </a:r>
            <a:r>
              <a:rPr lang="en-US" dirty="0"/>
              <a:t> Receptor-Mediated Attenuation of OFC-DS Activity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61" y="2206063"/>
            <a:ext cx="4948446" cy="4495274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To determine this, delete CB</a:t>
            </a:r>
            <a:r>
              <a:rPr lang="en-US" sz="3500" baseline="-25000" dirty="0"/>
              <a:t>1</a:t>
            </a:r>
            <a:r>
              <a:rPr lang="en-US" sz="3500" dirty="0"/>
              <a:t> receptor activity is OFC-DS pathway </a:t>
            </a:r>
          </a:p>
          <a:p>
            <a:r>
              <a:rPr lang="en-US" sz="3500" dirty="0"/>
              <a:t>Delete CB</a:t>
            </a:r>
            <a:r>
              <a:rPr lang="en-US" sz="3500" baseline="-25000" dirty="0"/>
              <a:t>1</a:t>
            </a:r>
            <a:r>
              <a:rPr lang="en-US" sz="3500" dirty="0"/>
              <a:t> receptors </a:t>
            </a:r>
            <a:r>
              <a:rPr lang="en-US" sz="3500" dirty="0" smtClean="0"/>
              <a:t>via taking CB</a:t>
            </a:r>
            <a:r>
              <a:rPr lang="en-US" sz="3500" baseline="-25000" dirty="0" smtClean="0"/>
              <a:t>1</a:t>
            </a:r>
            <a:r>
              <a:rPr lang="en-US" sz="3500" baseline="30000" dirty="0" smtClean="0"/>
              <a:t>flox</a:t>
            </a:r>
            <a:r>
              <a:rPr lang="en-US" sz="3500" dirty="0" smtClean="0"/>
              <a:t> mice and inject with;</a:t>
            </a:r>
          </a:p>
          <a:p>
            <a:pPr lvl="1"/>
            <a:r>
              <a:rPr lang="en-US" sz="3000" dirty="0" smtClean="0"/>
              <a:t>1</a:t>
            </a:r>
            <a:r>
              <a:rPr lang="en-US" sz="3000" baseline="30000" dirty="0" smtClean="0"/>
              <a:t>st</a:t>
            </a:r>
            <a:r>
              <a:rPr lang="en-US" sz="3000" dirty="0" smtClean="0"/>
              <a:t>: HSV-1 </a:t>
            </a:r>
            <a:r>
              <a:rPr lang="en-US" sz="3000" dirty="0" err="1" smtClean="0"/>
              <a:t>fp</a:t>
            </a:r>
            <a:r>
              <a:rPr lang="en-US" sz="3000" dirty="0" smtClean="0"/>
              <a:t> </a:t>
            </a:r>
          </a:p>
          <a:p>
            <a:pPr lvl="1"/>
            <a:r>
              <a:rPr lang="en-US" sz="3000" dirty="0" smtClean="0"/>
              <a:t>2</a:t>
            </a:r>
            <a:r>
              <a:rPr lang="en-US" sz="3000" baseline="30000" dirty="0" smtClean="0"/>
              <a:t>nd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AAV8</a:t>
            </a:r>
            <a:r>
              <a:rPr lang="en-US" sz="3000" dirty="0" smtClean="0"/>
              <a:t>-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</a:rPr>
              <a:t>Ef1a</a:t>
            </a:r>
            <a:r>
              <a:rPr lang="en-US" sz="3000" dirty="0" smtClean="0"/>
              <a:t>-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FD</a:t>
            </a:r>
            <a:r>
              <a:rPr lang="en-US" sz="3000" dirty="0" smtClean="0"/>
              <a:t>-</a:t>
            </a:r>
            <a:r>
              <a:rPr lang="en-US" sz="3000" dirty="0" smtClean="0">
                <a:solidFill>
                  <a:schemeClr val="accent3"/>
                </a:solidFill>
              </a:rPr>
              <a:t>mCherry</a:t>
            </a:r>
            <a:r>
              <a:rPr lang="en-US" sz="3000" dirty="0" smtClean="0"/>
              <a:t>-</a:t>
            </a:r>
            <a:r>
              <a:rPr lang="en-US" sz="3000" dirty="0" smtClean="0">
                <a:solidFill>
                  <a:schemeClr val="accent1"/>
                </a:solidFill>
              </a:rPr>
              <a:t>P2A</a:t>
            </a:r>
            <a:r>
              <a:rPr lang="en-US" sz="3000" dirty="0" smtClean="0"/>
              <a:t>-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</a:rPr>
              <a:t>Cre</a:t>
            </a:r>
            <a:r>
              <a:rPr lang="en-US" sz="3000" dirty="0" smtClean="0"/>
              <a:t>  </a:t>
            </a:r>
            <a:endParaRPr lang="en-US" sz="3000" dirty="0"/>
          </a:p>
        </p:txBody>
      </p:sp>
      <p:sp>
        <p:nvSpPr>
          <p:cNvPr id="8" name="Oval 7"/>
          <p:cNvSpPr/>
          <p:nvPr/>
        </p:nvSpPr>
        <p:spPr>
          <a:xfrm>
            <a:off x="6199039" y="3592972"/>
            <a:ext cx="2188879" cy="1704587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6306" y="3021910"/>
            <a:ext cx="2503767" cy="2091825"/>
          </a:xfrm>
          <a:prstGeom prst="ellipse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30074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2" y="244158"/>
            <a:ext cx="8432648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Attenuation of OFC-DS Projection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72" y="1316616"/>
            <a:ext cx="5570288" cy="5031763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endParaRPr lang="is-IS" sz="3200" dirty="0" smtClean="0"/>
          </a:p>
          <a:p>
            <a:pPr lvl="1"/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/>
              <a:t>: HSV-1 </a:t>
            </a:r>
            <a:r>
              <a:rPr lang="en-US" sz="3200" dirty="0" err="1"/>
              <a:t>fp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2</a:t>
            </a:r>
            <a:r>
              <a:rPr lang="en-US" sz="3200" baseline="30000" dirty="0"/>
              <a:t>nd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AAV8</a:t>
            </a:r>
            <a:r>
              <a:rPr lang="en-US" sz="3200" dirty="0"/>
              <a:t>-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Ef1a</a:t>
            </a:r>
            <a:r>
              <a:rPr lang="en-US" sz="3200" dirty="0"/>
              <a:t>-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FD</a:t>
            </a:r>
            <a:r>
              <a:rPr lang="en-US" sz="3200" dirty="0"/>
              <a:t>-</a:t>
            </a:r>
            <a:r>
              <a:rPr lang="en-US" sz="3200" dirty="0">
                <a:solidFill>
                  <a:schemeClr val="accent3"/>
                </a:solidFill>
              </a:rPr>
              <a:t>mCherry</a:t>
            </a:r>
            <a:r>
              <a:rPr lang="en-US" sz="3200" dirty="0"/>
              <a:t>-</a:t>
            </a:r>
            <a:r>
              <a:rPr lang="en-US" sz="3200" dirty="0">
                <a:solidFill>
                  <a:schemeClr val="accent1"/>
                </a:solidFill>
              </a:rPr>
              <a:t>P2A</a:t>
            </a:r>
            <a:r>
              <a:rPr lang="en-US" sz="3200" dirty="0"/>
              <a:t>-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Cre</a:t>
            </a:r>
            <a:r>
              <a:rPr lang="en-US" sz="3200" dirty="0"/>
              <a:t>  </a:t>
            </a:r>
          </a:p>
          <a:p>
            <a:pPr marL="342900" lvl="1" indent="-342900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</a:pPr>
            <a:r>
              <a:rPr lang="is-IS" sz="3200" dirty="0" smtClean="0"/>
              <a:t>Together, this limited the Cre-recombinase expression to OFC-DS neurons and CB</a:t>
            </a:r>
            <a:r>
              <a:rPr lang="is-IS" sz="3200" baseline="-25000" dirty="0" smtClean="0"/>
              <a:t>1</a:t>
            </a:r>
            <a:r>
              <a:rPr lang="is-IS" sz="3200" dirty="0" smtClean="0"/>
              <a:t> deletetion in OFC-DS  neurons of the floxed mice </a:t>
            </a:r>
            <a:endParaRPr lang="en-US" sz="3200" dirty="0" smtClean="0"/>
          </a:p>
        </p:txBody>
      </p:sp>
      <p:pic>
        <p:nvPicPr>
          <p:cNvPr id="6" name="Picture 5" descr="Screen Shot 2017-02-14 at 9.42.55 A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8"/>
          <a:stretch/>
        </p:blipFill>
        <p:spPr>
          <a:xfrm>
            <a:off x="4853543" y="1584008"/>
            <a:ext cx="3856967" cy="2793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30074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8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922" y="1921960"/>
            <a:ext cx="5072301" cy="3931920"/>
          </a:xfrm>
        </p:spPr>
        <p:txBody>
          <a:bodyPr/>
          <a:lstStyle/>
          <a:p>
            <a:r>
              <a:rPr lang="en-US" sz="3200" dirty="0" smtClean="0"/>
              <a:t>This also worked!</a:t>
            </a:r>
          </a:p>
          <a:p>
            <a:pPr lvl="1"/>
            <a:r>
              <a:rPr lang="en-US" sz="2800" dirty="0" smtClean="0"/>
              <a:t>CB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was deleted </a:t>
            </a:r>
          </a:p>
          <a:p>
            <a:pPr lvl="1"/>
            <a:r>
              <a:rPr lang="en-US" sz="2800" dirty="0" smtClean="0"/>
              <a:t>Successful </a:t>
            </a:r>
            <a:r>
              <a:rPr lang="en-US" sz="2800" dirty="0" err="1" smtClean="0"/>
              <a:t>Cre-Recombinase</a:t>
            </a:r>
            <a:r>
              <a:rPr lang="en-US" sz="2800" dirty="0" smtClean="0"/>
              <a:t> activity </a:t>
            </a:r>
          </a:p>
          <a:p>
            <a:pPr lvl="1"/>
            <a:r>
              <a:rPr lang="en-US" sz="2800" dirty="0" smtClean="0"/>
              <a:t>Successful deletion of CB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receptors in terminals OFC-DS neurons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158"/>
            <a:ext cx="9290203" cy="16778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</a:t>
            </a:r>
            <a:r>
              <a:rPr lang="en-US" sz="4400" b="1" dirty="0" smtClean="0"/>
              <a:t>aterials &amp; Methods: </a:t>
            </a:r>
            <a:r>
              <a:rPr lang="en-US" sz="4400" dirty="0" smtClean="0"/>
              <a:t>CB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Receptor-Mediated Attenuation of OFC-DS Activity </a:t>
            </a:r>
            <a:endParaRPr lang="en-US" sz="4400" dirty="0"/>
          </a:p>
        </p:txBody>
      </p:sp>
      <p:pic>
        <p:nvPicPr>
          <p:cNvPr id="6" name="Picture 5" descr="Screen Shot 2017-02-14 at 9.42.55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1" t="7812" b="13479"/>
          <a:stretch/>
        </p:blipFill>
        <p:spPr>
          <a:xfrm>
            <a:off x="5614223" y="1835541"/>
            <a:ext cx="3158001" cy="1968773"/>
          </a:xfrm>
          <a:prstGeom prst="rect">
            <a:avLst/>
          </a:prstGeom>
        </p:spPr>
      </p:pic>
      <p:pic>
        <p:nvPicPr>
          <p:cNvPr id="4" name="Picture 3" descr="Screen Shot 2017-02-16 at 12.25.19 A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02" b="51106"/>
          <a:stretch/>
        </p:blipFill>
        <p:spPr>
          <a:xfrm>
            <a:off x="6723210" y="3637203"/>
            <a:ext cx="2688134" cy="2220033"/>
          </a:xfrm>
          <a:prstGeom prst="rect">
            <a:avLst/>
          </a:prstGeom>
        </p:spPr>
      </p:pic>
      <p:pic>
        <p:nvPicPr>
          <p:cNvPr id="7" name="Picture 6" descr="Screen Shot 2017-02-16 at 12.25.19 AM.png"/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4" t="49629" r="3112"/>
          <a:stretch/>
        </p:blipFill>
        <p:spPr>
          <a:xfrm>
            <a:off x="2873948" y="4705212"/>
            <a:ext cx="4327631" cy="19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9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158"/>
            <a:ext cx="9290203" cy="16778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</a:t>
            </a:r>
            <a:r>
              <a:rPr lang="en-US" sz="4400" b="1" dirty="0" smtClean="0"/>
              <a:t>aterials &amp; Methods: </a:t>
            </a:r>
            <a:r>
              <a:rPr lang="en-US" sz="4400" dirty="0" smtClean="0"/>
              <a:t>CB</a:t>
            </a:r>
            <a:r>
              <a:rPr lang="en-US" sz="4400" baseline="-25000" dirty="0"/>
              <a:t>1</a:t>
            </a:r>
            <a:r>
              <a:rPr lang="en-US" sz="4400" dirty="0" smtClean="0"/>
              <a:t> Receptor-Mediated Attenuation of OFC-DS Activity </a:t>
            </a:r>
            <a:endParaRPr lang="en-US" sz="4400" dirty="0"/>
          </a:p>
        </p:txBody>
      </p:sp>
      <p:pic>
        <p:nvPicPr>
          <p:cNvPr id="8" name="Picture 7" descr="Screen Shot 2017-02-16 at 12.25.19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" t="51769" r="62869" b="16205"/>
          <a:stretch/>
        </p:blipFill>
        <p:spPr>
          <a:xfrm>
            <a:off x="248811" y="2931042"/>
            <a:ext cx="8034400" cy="3693253"/>
          </a:xfrm>
          <a:prstGeom prst="rect">
            <a:avLst/>
          </a:prstGeom>
        </p:spPr>
      </p:pic>
      <p:sp>
        <p:nvSpPr>
          <p:cNvPr id="10" name="Line Callout 1 9"/>
          <p:cNvSpPr/>
          <p:nvPr/>
        </p:nvSpPr>
        <p:spPr>
          <a:xfrm rot="16200000">
            <a:off x="2791010" y="-67453"/>
            <a:ext cx="1656555" cy="6251343"/>
          </a:xfrm>
          <a:prstGeom prst="borderCallout1">
            <a:avLst>
              <a:gd name="adj1" fmla="val 34284"/>
              <a:gd name="adj2" fmla="val -5307"/>
              <a:gd name="adj3" fmla="val 32376"/>
              <a:gd name="adj4" fmla="val -23763"/>
            </a:avLst>
          </a:prstGeom>
          <a:solidFill>
            <a:srgbClr val="CAF27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902" y="2364847"/>
            <a:ext cx="3597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 smtClean="0"/>
              <a:t>Injection of </a:t>
            </a:r>
            <a:r>
              <a:rPr lang="en-US" sz="2400" b="1" dirty="0"/>
              <a:t>HSV-1 </a:t>
            </a:r>
            <a:r>
              <a:rPr lang="en-US" sz="2400" b="1" dirty="0" err="1"/>
              <a:t>fp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AAV8</a:t>
            </a:r>
            <a:r>
              <a:rPr lang="en-US" sz="2400" dirty="0"/>
              <a:t>-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Ef1a</a:t>
            </a:r>
            <a:r>
              <a:rPr lang="en-US" sz="2400" dirty="0"/>
              <a:t>-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FD</a:t>
            </a:r>
            <a:r>
              <a:rPr lang="en-US" sz="2400" dirty="0"/>
              <a:t>-</a:t>
            </a:r>
            <a:r>
              <a:rPr lang="en-US" sz="2400" dirty="0">
                <a:solidFill>
                  <a:schemeClr val="accent3"/>
                </a:solidFill>
              </a:rPr>
              <a:t>mCherry</a:t>
            </a:r>
            <a:r>
              <a:rPr lang="en-US" sz="2400" dirty="0"/>
              <a:t>-</a:t>
            </a:r>
            <a:r>
              <a:rPr lang="en-US" sz="2400" dirty="0">
                <a:solidFill>
                  <a:schemeClr val="accent1"/>
                </a:solidFill>
              </a:rPr>
              <a:t>P2A</a:t>
            </a:r>
            <a:r>
              <a:rPr lang="en-US" sz="2400" dirty="0"/>
              <a:t>-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Cre</a:t>
            </a:r>
            <a:r>
              <a:rPr lang="en-US" sz="2400" dirty="0"/>
              <a:t> </a:t>
            </a:r>
          </a:p>
          <a:p>
            <a:pPr lvl="1" algn="ctr"/>
            <a:endParaRPr lang="en-US" sz="2400" dirty="0"/>
          </a:p>
        </p:txBody>
      </p:sp>
      <p:pic>
        <p:nvPicPr>
          <p:cNvPr id="13" name="Picture 12" descr="Screen Shot 2017-02-14 at 9.42.55 AM.png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58"/>
          <a:stretch/>
        </p:blipFill>
        <p:spPr>
          <a:xfrm>
            <a:off x="3720628" y="2031514"/>
            <a:ext cx="2567593" cy="18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34" y="1571008"/>
            <a:ext cx="4948446" cy="217236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Deletion of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in OFC-DS pathway</a:t>
            </a:r>
            <a:r>
              <a:rPr lang="en-US" sz="3200" dirty="0" smtClean="0">
                <a:sym typeface="Wingdings"/>
              </a:rPr>
              <a:t> attenuation of habitual control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7861" y="6223211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85" y="48798"/>
            <a:ext cx="8662937" cy="16778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CB</a:t>
            </a:r>
            <a:r>
              <a:rPr lang="en-US" baseline="-25000" dirty="0" smtClean="0"/>
              <a:t>1</a:t>
            </a:r>
            <a:r>
              <a:rPr lang="en-US" dirty="0" smtClean="0"/>
              <a:t> Receptor-Mediated Attenuation of OFC-DS Activity </a:t>
            </a:r>
            <a:endParaRPr lang="en-US" dirty="0"/>
          </a:p>
        </p:txBody>
      </p:sp>
      <p:pic>
        <p:nvPicPr>
          <p:cNvPr id="4" name="Picture 3" descr="Screen Shot 2017-02-14 at 9.44.04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6"/>
          <a:stretch/>
        </p:blipFill>
        <p:spPr>
          <a:xfrm>
            <a:off x="1119503" y="3395357"/>
            <a:ext cx="4144330" cy="3450386"/>
          </a:xfrm>
          <a:prstGeom prst="rect">
            <a:avLst/>
          </a:prstGeom>
        </p:spPr>
      </p:pic>
      <p:pic>
        <p:nvPicPr>
          <p:cNvPr id="8" name="Picture 7" descr="Screen Shot 2017-02-14 at 9.44.04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7"/>
          <a:stretch/>
        </p:blipFill>
        <p:spPr>
          <a:xfrm>
            <a:off x="4467089" y="1726600"/>
            <a:ext cx="4508819" cy="35375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01579" y="3008082"/>
            <a:ext cx="785323" cy="1442503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44581" y="4300177"/>
            <a:ext cx="785323" cy="1790131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734" y="1888535"/>
            <a:ext cx="4831483" cy="46522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Deletion of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in OFC-DS pathway</a:t>
            </a:r>
            <a:r>
              <a:rPr lang="en-US" sz="3200" dirty="0" smtClean="0">
                <a:sym typeface="Wingdings"/>
              </a:rPr>
              <a:t> attenuation of habitual control </a:t>
            </a:r>
          </a:p>
          <a:p>
            <a:pPr lvl="1"/>
            <a:r>
              <a:rPr lang="en-US" sz="3000" dirty="0" smtClean="0">
                <a:sym typeface="Wingdings"/>
              </a:rPr>
              <a:t>Shift between controls but not CB</a:t>
            </a:r>
            <a:r>
              <a:rPr lang="en-US" sz="3000" baseline="-25000" dirty="0" smtClean="0">
                <a:sym typeface="Wingdings"/>
              </a:rPr>
              <a:t>1</a:t>
            </a:r>
            <a:r>
              <a:rPr lang="en-US" sz="3000" dirty="0" smtClean="0">
                <a:sym typeface="Wingdings"/>
              </a:rPr>
              <a:t> deleted </a:t>
            </a:r>
          </a:p>
          <a:p>
            <a:pPr lvl="2"/>
            <a:r>
              <a:rPr lang="en-US" sz="2800" dirty="0" smtClean="0">
                <a:sym typeface="Wingdings"/>
              </a:rPr>
              <a:t>Suggests shift in degree of goal-directedness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596403" y="6171406"/>
            <a:ext cx="121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5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85" y="48798"/>
            <a:ext cx="8662937" cy="167780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CB</a:t>
            </a:r>
            <a:r>
              <a:rPr lang="en-US" baseline="-25000" dirty="0" smtClean="0"/>
              <a:t>1</a:t>
            </a:r>
            <a:r>
              <a:rPr lang="en-US" dirty="0" smtClean="0"/>
              <a:t> Receptor-Mediated Attenuation of OFC-DS Activity </a:t>
            </a:r>
            <a:endParaRPr lang="en-US" dirty="0"/>
          </a:p>
        </p:txBody>
      </p:sp>
      <p:pic>
        <p:nvPicPr>
          <p:cNvPr id="7" name="Picture 6" descr="Screen Shot 2017-02-14 at 9.44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17" y="2256058"/>
            <a:ext cx="3521232" cy="396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98" y="568193"/>
            <a:ext cx="8488172" cy="5665212"/>
          </a:xfrm>
        </p:spPr>
        <p:txBody>
          <a:bodyPr/>
          <a:lstStyle/>
          <a:p>
            <a:r>
              <a:rPr lang="en-US" sz="4800" b="1" dirty="0" smtClean="0"/>
              <a:t>So now we know;</a:t>
            </a:r>
            <a:br>
              <a:rPr lang="en-US" sz="4800" b="1" dirty="0" smtClean="0"/>
            </a:br>
            <a:r>
              <a:rPr lang="en-US" sz="4800" dirty="0" smtClean="0"/>
              <a:t> 1. </a:t>
            </a:r>
            <a:r>
              <a:rPr lang="en-US" sz="4400" dirty="0" smtClean="0"/>
              <a:t>CB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receptors important for habit formation</a:t>
            </a:r>
            <a:br>
              <a:rPr lang="en-US" sz="4400" dirty="0" smtClean="0"/>
            </a:br>
            <a:r>
              <a:rPr lang="en-US" sz="4400" dirty="0" smtClean="0"/>
              <a:t>2.  OFC-DS connection important for goal-directed behavior</a:t>
            </a:r>
            <a:br>
              <a:rPr lang="en-US" sz="4400" dirty="0" smtClean="0"/>
            </a:br>
            <a:r>
              <a:rPr lang="en-US" sz="4400" dirty="0" smtClean="0"/>
              <a:t>3. Inhibition of OFC-DS circuit via CB</a:t>
            </a:r>
            <a:r>
              <a:rPr lang="en-US" sz="4400" baseline="-25000" dirty="0" smtClean="0"/>
              <a:t>1</a:t>
            </a:r>
            <a:r>
              <a:rPr lang="en-US" sz="4400" dirty="0" smtClean="0"/>
              <a:t> caused habitual action control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652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1" y="3306089"/>
            <a:ext cx="7345362" cy="2757405"/>
          </a:xfrm>
        </p:spPr>
        <p:txBody>
          <a:bodyPr/>
          <a:lstStyle/>
          <a:p>
            <a:r>
              <a:rPr lang="en-US" dirty="0" smtClean="0"/>
              <a:t>But wait</a:t>
            </a:r>
            <a:r>
              <a:rPr lang="is-IS" dirty="0" smtClean="0"/>
              <a:t>… how does habit control fit with depression?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322" y="284099"/>
            <a:ext cx="3797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Orbitofrontal Cortex 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1814402"/>
            <a:ext cx="7043709" cy="42217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7896" y="6047945"/>
            <a:ext cx="161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Stalnaker</a:t>
            </a:r>
            <a:r>
              <a:rPr lang="en-US" sz="1200" dirty="0" smtClean="0"/>
              <a:t> et al., 2015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748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Depression is Co-Morbid with habit behaviors 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Depression is often comorbid with </a:t>
            </a:r>
          </a:p>
          <a:p>
            <a:pPr lvl="1"/>
            <a:r>
              <a:rPr lang="en-US" sz="3200" dirty="0" smtClean="0"/>
              <a:t>Personality disorders</a:t>
            </a:r>
          </a:p>
          <a:p>
            <a:pPr lvl="1"/>
            <a:r>
              <a:rPr lang="en-US" sz="3200" dirty="0" smtClean="0"/>
              <a:t>Addiction</a:t>
            </a:r>
          </a:p>
          <a:p>
            <a:pPr lvl="1"/>
            <a:r>
              <a:rPr lang="en-US" sz="3200" dirty="0" smtClean="0"/>
              <a:t>OCD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201579" y="6065521"/>
            <a:ext cx="1704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Melartin</a:t>
            </a:r>
            <a:r>
              <a:rPr lang="en-US" sz="1200" dirty="0" smtClean="0"/>
              <a:t> et al., 2002</a:t>
            </a:r>
          </a:p>
          <a:p>
            <a:r>
              <a:rPr lang="en-US" sz="1200" dirty="0" err="1" smtClean="0"/>
              <a:t>Fineberg</a:t>
            </a:r>
            <a:r>
              <a:rPr lang="en-US" sz="1200" dirty="0" smtClean="0"/>
              <a:t> et. al, 2002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7" y="3459290"/>
            <a:ext cx="3609286" cy="240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1254619"/>
            <a:ext cx="7345362" cy="1676400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about CB</a:t>
            </a:r>
            <a:r>
              <a:rPr lang="en-US" baseline="-25000" dirty="0" smtClean="0"/>
              <a:t>1</a:t>
            </a:r>
            <a:r>
              <a:rPr lang="en-US" dirty="0" smtClean="0"/>
              <a:t> and depression?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002" y="618644"/>
            <a:ext cx="8173225" cy="3386265"/>
          </a:xfrm>
        </p:spPr>
        <p:txBody>
          <a:bodyPr/>
          <a:lstStyle/>
          <a:p>
            <a:r>
              <a:rPr lang="en-US" dirty="0" smtClean="0"/>
              <a:t>Depression-like phenotype following chronic CB</a:t>
            </a:r>
            <a:r>
              <a:rPr lang="en-US" baseline="-25000" dirty="0" smtClean="0"/>
              <a:t>1</a:t>
            </a:r>
            <a:r>
              <a:rPr lang="en-US" dirty="0" smtClean="0"/>
              <a:t> receptor antagonism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9862" y="4485816"/>
            <a:ext cx="7345362" cy="1500187"/>
          </a:xfrm>
        </p:spPr>
        <p:txBody>
          <a:bodyPr/>
          <a:lstStyle/>
          <a:p>
            <a:r>
              <a:rPr lang="en-US" dirty="0" smtClean="0"/>
              <a:t>Chad E. Beyer, Jason M. Dwyer, Michael J. </a:t>
            </a:r>
            <a:r>
              <a:rPr lang="en-US" dirty="0" err="1" smtClean="0"/>
              <a:t>Piesla</a:t>
            </a:r>
            <a:r>
              <a:rPr lang="en-US" dirty="0" smtClean="0"/>
              <a:t>, Brian J. Platt, </a:t>
            </a:r>
            <a:r>
              <a:rPr lang="en-US" dirty="0" err="1" smtClean="0"/>
              <a:t>Ru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, Zia </a:t>
            </a:r>
            <a:r>
              <a:rPr lang="en-US" dirty="0" err="1" smtClean="0"/>
              <a:t>Rahaman</a:t>
            </a:r>
            <a:r>
              <a:rPr lang="en-US" dirty="0" smtClean="0"/>
              <a:t>, Karen Chan, Melissa T. Manners, </a:t>
            </a:r>
            <a:r>
              <a:rPr lang="en-US" dirty="0" err="1" smtClean="0"/>
              <a:t>Tarek</a:t>
            </a:r>
            <a:r>
              <a:rPr lang="en-US" dirty="0" smtClean="0"/>
              <a:t> A. </a:t>
            </a:r>
            <a:r>
              <a:rPr lang="en-US" dirty="0" err="1" smtClean="0"/>
              <a:t>Samad</a:t>
            </a:r>
            <a:r>
              <a:rPr lang="en-US" dirty="0" smtClean="0"/>
              <a:t>, Jeffrey D. Kennedy, Brendan Bingham, Garth T. Whiteside. </a:t>
            </a:r>
          </a:p>
        </p:txBody>
      </p:sp>
    </p:spTree>
    <p:extLst>
      <p:ext uri="{BB962C8B-B14F-4D97-AF65-F5344CB8AC3E}">
        <p14:creationId xmlns:p14="http://schemas.microsoft.com/office/powerpoint/2010/main" val="23525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look at CB</a:t>
            </a:r>
            <a:r>
              <a:rPr lang="en-US" b="1" baseline="-25000" dirty="0" smtClean="0"/>
              <a:t>1</a:t>
            </a:r>
            <a:r>
              <a:rPr lang="en-US" b="1" dirty="0" smtClean="0"/>
              <a:t> and Depression?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16" y="1754712"/>
            <a:ext cx="8321082" cy="4562251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Rimonabant</a:t>
            </a:r>
            <a:r>
              <a:rPr lang="is-IS" sz="3200" dirty="0" smtClean="0"/>
              <a:t>… </a:t>
            </a:r>
          </a:p>
          <a:p>
            <a:r>
              <a:rPr lang="is-IS" sz="3200" dirty="0" smtClean="0"/>
              <a:t>What is Rimonabant? </a:t>
            </a:r>
          </a:p>
          <a:p>
            <a:pPr lvl="1"/>
            <a:r>
              <a:rPr lang="is-IS" sz="2800" dirty="0" smtClean="0"/>
              <a:t>CB</a:t>
            </a:r>
            <a:r>
              <a:rPr lang="is-IS" sz="2800" baseline="-25000" dirty="0" smtClean="0"/>
              <a:t>1</a:t>
            </a:r>
            <a:r>
              <a:rPr lang="is-IS" sz="2800" dirty="0" smtClean="0"/>
              <a:t> receptor antagonist</a:t>
            </a:r>
          </a:p>
          <a:p>
            <a:r>
              <a:rPr lang="is-IS" sz="3200" dirty="0" smtClean="0"/>
              <a:t>Originally on the market for obesity. </a:t>
            </a:r>
            <a:r>
              <a:rPr lang="en-US" sz="3200" dirty="0" smtClean="0"/>
              <a:t>B</a:t>
            </a:r>
            <a:r>
              <a:rPr lang="is-IS" sz="3200" dirty="0" smtClean="0"/>
              <a:t>ut noticed adverse psychiatric effects after long-term use. </a:t>
            </a:r>
          </a:p>
          <a:p>
            <a:pPr lvl="1"/>
            <a:r>
              <a:rPr lang="is-IS" sz="2400" dirty="0" smtClean="0"/>
              <a:t>Depressed mood disorders </a:t>
            </a:r>
          </a:p>
          <a:p>
            <a:pPr lvl="1"/>
            <a:r>
              <a:rPr lang="is-IS" sz="2400" dirty="0" smtClean="0"/>
              <a:t>Anxiety </a:t>
            </a:r>
          </a:p>
          <a:p>
            <a:pPr lvl="1"/>
            <a:r>
              <a:rPr lang="is-IS" sz="2400" dirty="0" smtClean="0"/>
              <a:t>Suicidal ideation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749" y="1049235"/>
            <a:ext cx="2506350" cy="250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Why look at CB</a:t>
            </a:r>
            <a:r>
              <a:rPr lang="en-US" b="1" baseline="-25000" dirty="0" smtClean="0"/>
              <a:t>1</a:t>
            </a:r>
            <a:r>
              <a:rPr lang="en-US" b="1" dirty="0" smtClean="0"/>
              <a:t> and Depression?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53" y="1771424"/>
            <a:ext cx="8588426" cy="4562251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O</a:t>
            </a:r>
            <a:r>
              <a:rPr lang="en-US" sz="3500" dirty="0" smtClean="0"/>
              <a:t>ther people have looked at CB</a:t>
            </a:r>
            <a:r>
              <a:rPr lang="en-US" sz="3500" baseline="-25000" dirty="0" smtClean="0"/>
              <a:t>1 </a:t>
            </a:r>
            <a:r>
              <a:rPr lang="en-US" sz="3500" dirty="0" smtClean="0"/>
              <a:t>(most specific to </a:t>
            </a:r>
            <a:r>
              <a:rPr lang="is-IS" sz="3500" dirty="0"/>
              <a:t>Rimonabant</a:t>
            </a:r>
            <a:r>
              <a:rPr lang="en-US" sz="3500" dirty="0" smtClean="0"/>
              <a:t>)  and depression. </a:t>
            </a:r>
          </a:p>
          <a:p>
            <a:r>
              <a:rPr lang="en-US" sz="3500" dirty="0" smtClean="0"/>
              <a:t> </a:t>
            </a:r>
            <a:r>
              <a:rPr lang="en-US" sz="3500" dirty="0"/>
              <a:t>F</a:t>
            </a:r>
            <a:r>
              <a:rPr lang="en-US" sz="3500" dirty="0" smtClean="0"/>
              <a:t>ound conflicting results.. </a:t>
            </a:r>
          </a:p>
          <a:p>
            <a:pPr lvl="1"/>
            <a:r>
              <a:rPr lang="en-US" sz="3300" dirty="0" smtClean="0"/>
              <a:t>Some say is </a:t>
            </a:r>
            <a:r>
              <a:rPr lang="en-US" sz="3300" dirty="0" err="1" smtClean="0"/>
              <a:t>anxiogenic</a:t>
            </a:r>
            <a:r>
              <a:rPr lang="en-US" sz="3300" dirty="0" smtClean="0"/>
              <a:t> </a:t>
            </a:r>
          </a:p>
          <a:p>
            <a:pPr lvl="1"/>
            <a:r>
              <a:rPr lang="en-US" sz="3300" dirty="0" smtClean="0"/>
              <a:t>Some say is anti-depressive/anxiolytic </a:t>
            </a:r>
          </a:p>
          <a:p>
            <a:pPr lvl="1"/>
            <a:endParaRPr lang="en-US" sz="3300" dirty="0"/>
          </a:p>
          <a:p>
            <a:pPr marL="350838" lvl="1" indent="0">
              <a:buNone/>
            </a:pPr>
            <a:endParaRPr lang="en-US" sz="3300" dirty="0" smtClean="0"/>
          </a:p>
          <a:p>
            <a:pPr lvl="1"/>
            <a:r>
              <a:rPr lang="en-US" sz="3300" dirty="0" smtClean="0"/>
              <a:t>Hmmm</a:t>
            </a:r>
            <a:r>
              <a:rPr lang="is-IS" sz="3300" dirty="0" smtClean="0"/>
              <a:t>…. </a:t>
            </a:r>
          </a:p>
          <a:p>
            <a:pPr lvl="1"/>
            <a:endParaRPr lang="is-IS" sz="3300" dirty="0"/>
          </a:p>
          <a:p>
            <a:pPr lvl="1"/>
            <a:r>
              <a:rPr lang="is-IS" sz="3300" dirty="0" smtClean="0"/>
              <a:t>So this group thought it would be importnat to study the link further 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16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was hypothesized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ong-term treatment with rimonabant would be accompanied by a depression-like phenotype.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070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Materials and Methods 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52145" y="1754847"/>
            <a:ext cx="2287877" cy="1722366"/>
            <a:chOff x="1035677" y="248904"/>
            <a:chExt cx="1268783" cy="1153799"/>
          </a:xfrm>
        </p:grpSpPr>
        <p:sp>
          <p:nvSpPr>
            <p:cNvPr id="6" name="Rounded Rectangle 5"/>
            <p:cNvSpPr/>
            <p:nvPr/>
          </p:nvSpPr>
          <p:spPr>
            <a:xfrm>
              <a:off x="1035677" y="248904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069471" y="282698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Controls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52538" y="1747578"/>
            <a:ext cx="2415563" cy="2071262"/>
            <a:chOff x="3624905" y="277138"/>
            <a:chExt cx="1268783" cy="1153799"/>
          </a:xfrm>
        </p:grpSpPr>
        <p:sp>
          <p:nvSpPr>
            <p:cNvPr id="9" name="Rounded Rectangle 8"/>
            <p:cNvSpPr/>
            <p:nvPr/>
          </p:nvSpPr>
          <p:spPr>
            <a:xfrm>
              <a:off x="3624905" y="277138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658699" y="310932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Rimonabant </a:t>
              </a:r>
            </a:p>
            <a:p>
              <a:pPr lvl="0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(21 Days) </a:t>
              </a:r>
            </a:p>
            <a:p>
              <a:pPr lvl="0" defTabSz="577850"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 smtClean="0">
                <a:solidFill>
                  <a:srgbClr val="000000"/>
                </a:solidFill>
              </a:endParaRPr>
            </a:p>
            <a:p>
              <a:pPr lvl="0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0.3 or 10 mg/kg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27758" y="1765424"/>
            <a:ext cx="2077631" cy="1694034"/>
            <a:chOff x="6001808" y="245512"/>
            <a:chExt cx="1268783" cy="1153799"/>
          </a:xfrm>
        </p:grpSpPr>
        <p:sp>
          <p:nvSpPr>
            <p:cNvPr id="15" name="Rounded Rectangle 14"/>
            <p:cNvSpPr/>
            <p:nvPr/>
          </p:nvSpPr>
          <p:spPr>
            <a:xfrm>
              <a:off x="6001808" y="245512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035602" y="279306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Chronic</a:t>
              </a:r>
            </a:p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 Mild Stress (CMS)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2782" y="4623831"/>
            <a:ext cx="2112606" cy="1495641"/>
            <a:chOff x="2009734" y="3089248"/>
            <a:chExt cx="1268783" cy="1153799"/>
          </a:xfrm>
        </p:grpSpPr>
        <p:sp>
          <p:nvSpPr>
            <p:cNvPr id="21" name="Rounded Rectangle 20"/>
            <p:cNvSpPr/>
            <p:nvPr/>
          </p:nvSpPr>
          <p:spPr>
            <a:xfrm>
              <a:off x="2009734" y="3089248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043528" y="3123042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Forced Swim Test (FST)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830832" y="4543251"/>
            <a:ext cx="2334714" cy="1408028"/>
            <a:chOff x="5113619" y="3092167"/>
            <a:chExt cx="1268783" cy="1153799"/>
          </a:xfrm>
        </p:grpSpPr>
        <p:sp>
          <p:nvSpPr>
            <p:cNvPr id="24" name="Rounded Rectangle 23"/>
            <p:cNvSpPr/>
            <p:nvPr/>
          </p:nvSpPr>
          <p:spPr>
            <a:xfrm>
              <a:off x="5113619" y="3092167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5147413" y="3125961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Sucrose Consumption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7698570">
            <a:off x="3724484" y="4326183"/>
            <a:ext cx="752131" cy="363812"/>
            <a:chOff x="1048316" y="2245105"/>
            <a:chExt cx="1959595" cy="314658"/>
          </a:xfrm>
        </p:grpSpPr>
        <p:sp>
          <p:nvSpPr>
            <p:cNvPr id="27" name="Right Arrow 26"/>
            <p:cNvSpPr/>
            <p:nvPr/>
          </p:nvSpPr>
          <p:spPr>
            <a:xfrm rot="21597652">
              <a:off x="1048316" y="2245105"/>
              <a:ext cx="1959595" cy="3146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4"/>
            <p:cNvSpPr/>
            <p:nvPr/>
          </p:nvSpPr>
          <p:spPr>
            <a:xfrm rot="21597652">
              <a:off x="1048316" y="2308069"/>
              <a:ext cx="1865198" cy="188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711826" y="2406462"/>
            <a:ext cx="61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09525" y="1815041"/>
            <a:ext cx="61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>
          <a:xfrm rot="16200000">
            <a:off x="4222026" y="498167"/>
            <a:ext cx="753607" cy="6976653"/>
          </a:xfrm>
          <a:prstGeom prst="leftBrace">
            <a:avLst>
              <a:gd name="adj1" fmla="val 54197"/>
              <a:gd name="adj2" fmla="val 50000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2088574">
            <a:off x="4879424" y="4186256"/>
            <a:ext cx="752131" cy="363812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t="24876" b="-760"/>
          <a:stretch/>
        </p:blipFill>
        <p:spPr>
          <a:xfrm>
            <a:off x="1036304" y="1734812"/>
            <a:ext cx="1675522" cy="20037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t="24876" b="-760"/>
          <a:stretch/>
        </p:blipFill>
        <p:spPr>
          <a:xfrm>
            <a:off x="4870581" y="1805294"/>
            <a:ext cx="1675522" cy="20037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94663">
            <a:off x="4942285" y="2551805"/>
            <a:ext cx="670936" cy="6577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1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7073" y="1844389"/>
            <a:ext cx="676946" cy="67996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5536" l="2667" r="96444">
                        <a14:foregroundMark x1="53333" y1="64732" x2="53333" y2="64732"/>
                        <a14:foregroundMark x1="36444" y1="55357" x2="36444" y2="55357"/>
                        <a14:foregroundMark x1="44444" y1="43304" x2="44444" y2="43304"/>
                        <a14:foregroundMark x1="59111" y1="46875" x2="59111" y2="46875"/>
                        <a14:foregroundMark x1="61333" y1="56250" x2="61333" y2="56250"/>
                        <a14:foregroundMark x1="51556" y1="74107" x2="51556" y2="74107"/>
                        <a14:foregroundMark x1="45333" y1="76786" x2="45333" y2="76786"/>
                        <a14:foregroundMark x1="42222" y1="68304" x2="42222" y2="68304"/>
                        <a14:foregroundMark x1="40000" y1="62054" x2="40000" y2="62054"/>
                        <a14:foregroundMark x1="47111" y1="53571" x2="47111" y2="53571"/>
                        <a14:foregroundMark x1="40889" y1="50000" x2="40889" y2="50000"/>
                        <a14:foregroundMark x1="53778" y1="54464" x2="53778" y2="54464"/>
                        <a14:foregroundMark x1="50222" y1="47321" x2="50222" y2="47321"/>
                        <a14:foregroundMark x1="45778" y1="61161" x2="45778" y2="61161"/>
                        <a14:foregroundMark x1="48000" y1="66964" x2="48000" y2="669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5475" y="2480487"/>
            <a:ext cx="791872" cy="7883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/>
          <a:srcRect t="24876" b="-760"/>
          <a:stretch/>
        </p:blipFill>
        <p:spPr>
          <a:xfrm>
            <a:off x="7445956" y="2835806"/>
            <a:ext cx="822127" cy="98320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37580">
            <a:off x="6405436" y="3122148"/>
            <a:ext cx="1316927" cy="97508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260491" y="6266830"/>
            <a:ext cx="165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Cryan</a:t>
            </a:r>
            <a:r>
              <a:rPr lang="en-US" sz="1200" dirty="0" smtClean="0"/>
              <a:t> et al., 2002 </a:t>
            </a:r>
          </a:p>
          <a:p>
            <a:r>
              <a:rPr lang="en-US" sz="1200" dirty="0" err="1" smtClean="0"/>
              <a:t>Talukdar</a:t>
            </a:r>
            <a:r>
              <a:rPr lang="en-US" sz="1200" dirty="0" smtClean="0"/>
              <a:t> et al., 2016</a:t>
            </a:r>
            <a:endParaRPr lang="en-US" sz="1200" dirty="0"/>
          </a:p>
        </p:txBody>
      </p:sp>
      <p:pic>
        <p:nvPicPr>
          <p:cNvPr id="46" name="Picture 45" descr="Screen Shot 2017-02-16 at 11.29.54 P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83" y="3938496"/>
            <a:ext cx="3572141" cy="24436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68101" y="4152516"/>
            <a:ext cx="2643902" cy="19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95 -0.02687 L -5.54108E-7 -3.30862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9" y="1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r>
              <a:rPr lang="en-US" dirty="0" smtClean="0"/>
              <a:t>: FST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1916351"/>
            <a:ext cx="3557184" cy="428363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Rimonabant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200" dirty="0" smtClean="0">
                <a:sym typeface="Wingdings"/>
              </a:rPr>
              <a:t>Immobility </a:t>
            </a:r>
          </a:p>
          <a:p>
            <a:pPr lvl="1"/>
            <a:r>
              <a:rPr lang="en-US" sz="2800" dirty="0">
                <a:sym typeface="Wingdings"/>
              </a:rPr>
              <a:t>Similar to CMS </a:t>
            </a:r>
            <a:endParaRPr lang="en-US" sz="2800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Depression-like phenotype</a:t>
            </a:r>
          </a:p>
          <a:p>
            <a:pPr lvl="1"/>
            <a:endParaRPr lang="en-US" dirty="0"/>
          </a:p>
        </p:txBody>
      </p:sp>
      <p:pic>
        <p:nvPicPr>
          <p:cNvPr id="4" name="Picture 3" descr="Screen Shot 2017-02-16 at 11.46.02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55" y="1700992"/>
            <a:ext cx="4981839" cy="46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1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Sucrose Consumption Test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9" y="1916351"/>
            <a:ext cx="3238781" cy="4609306"/>
          </a:xfrm>
        </p:spPr>
        <p:txBody>
          <a:bodyPr/>
          <a:lstStyle/>
          <a:p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Rimonabant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3200" dirty="0" smtClean="0">
                <a:sym typeface="Wingdings"/>
              </a:rPr>
              <a:t>preference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</a:t>
            </a:r>
            <a:r>
              <a:rPr lang="en-US" sz="3200" dirty="0" err="1" smtClean="0">
                <a:sym typeface="Wingdings"/>
              </a:rPr>
              <a:t>anhedonia</a:t>
            </a:r>
            <a:r>
              <a:rPr lang="en-US" sz="3200" dirty="0" smtClean="0">
                <a:sym typeface="Wingdings"/>
              </a:rPr>
              <a:t> </a:t>
            </a:r>
          </a:p>
          <a:p>
            <a:pPr lvl="1"/>
            <a:r>
              <a:rPr lang="en-US" sz="2800" dirty="0">
                <a:sym typeface="Wingdings"/>
              </a:rPr>
              <a:t>Similar to CMS </a:t>
            </a:r>
            <a:endParaRPr lang="en-US" sz="2800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Depression-like phenotype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Shot 2017-02-16 at 11.51.37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80" y="1765947"/>
            <a:ext cx="5067639" cy="47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 we now know..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Antagonizing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R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depression-like phenotype </a:t>
            </a:r>
          </a:p>
          <a:p>
            <a:pPr algn="ctr"/>
            <a:endParaRPr lang="en-US" sz="3200" dirty="0">
              <a:sym typeface="Wingdings"/>
            </a:endParaRPr>
          </a:p>
          <a:p>
            <a:pPr algn="ctr"/>
            <a:r>
              <a:rPr lang="en-US" sz="3200" dirty="0" smtClean="0">
                <a:sym typeface="Wingdings"/>
              </a:rPr>
              <a:t>Remember: this is systemic CB</a:t>
            </a:r>
            <a:r>
              <a:rPr lang="en-US" sz="3200" baseline="-25000" dirty="0" smtClean="0">
                <a:sym typeface="Wingdings"/>
              </a:rPr>
              <a:t>1</a:t>
            </a:r>
            <a:r>
              <a:rPr lang="en-US" sz="3200" dirty="0" smtClean="0">
                <a:sym typeface="Wingdings"/>
              </a:rPr>
              <a:t> antagonism 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1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Orbitofrontal Cortex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90" y="2133601"/>
            <a:ext cx="7929006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Part of prefrontal cortex </a:t>
            </a:r>
          </a:p>
          <a:p>
            <a:r>
              <a:rPr lang="en-US" sz="3200" dirty="0" smtClean="0"/>
              <a:t>Responsible for; </a:t>
            </a:r>
          </a:p>
          <a:p>
            <a:pPr lvl="1"/>
            <a:r>
              <a:rPr lang="en-US" sz="2800" dirty="0" smtClean="0"/>
              <a:t>Value of reinforcers </a:t>
            </a:r>
          </a:p>
          <a:p>
            <a:pPr lvl="1"/>
            <a:r>
              <a:rPr lang="en-US" sz="2800" dirty="0" smtClean="0"/>
              <a:t>Decision making</a:t>
            </a:r>
          </a:p>
          <a:p>
            <a:pPr lvl="1"/>
            <a:r>
              <a:rPr lang="en-US" sz="2800" dirty="0" smtClean="0"/>
              <a:t>Expectation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0619" y="2133601"/>
            <a:ext cx="4285687" cy="26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2514" y="786695"/>
            <a:ext cx="8256419" cy="5279596"/>
          </a:xfrm>
        </p:spPr>
        <p:txBody>
          <a:bodyPr/>
          <a:lstStyle/>
          <a:p>
            <a:r>
              <a:rPr lang="en-US" dirty="0" smtClean="0"/>
              <a:t>This leads us to think that there could be potential mechanisms to alleviate issues involving habit formation and depression via CB</a:t>
            </a:r>
            <a:r>
              <a:rPr lang="en-US" baseline="-25000" dirty="0" smtClean="0"/>
              <a:t>1</a:t>
            </a:r>
            <a:r>
              <a:rPr lang="en-US" dirty="0" smtClean="0"/>
              <a:t> receptors? Perhaps with striatal pathway?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002" y="293042"/>
            <a:ext cx="8173225" cy="4200271"/>
          </a:xfrm>
        </p:spPr>
        <p:txBody>
          <a:bodyPr/>
          <a:lstStyle/>
          <a:p>
            <a:r>
              <a:rPr lang="en-US" dirty="0" smtClean="0"/>
              <a:t>Voluntary Exercise and Sucrose Consumption Enhance Cannabinoid Cb1 Receptor Sensitivity in the Striatum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9862" y="4713737"/>
            <a:ext cx="7345362" cy="1500187"/>
          </a:xfrm>
        </p:spPr>
        <p:txBody>
          <a:bodyPr/>
          <a:lstStyle/>
          <a:p>
            <a:r>
              <a:rPr lang="en-US" dirty="0" err="1" smtClean="0"/>
              <a:t>Valentina</a:t>
            </a:r>
            <a:r>
              <a:rPr lang="en-US" dirty="0" smtClean="0"/>
              <a:t> De Chiara, Francesco </a:t>
            </a:r>
            <a:r>
              <a:rPr lang="en-US" dirty="0" err="1" smtClean="0"/>
              <a:t>Errico</a:t>
            </a:r>
            <a:r>
              <a:rPr lang="en-US" dirty="0" smtClean="0"/>
              <a:t>, Alessandra </a:t>
            </a:r>
            <a:r>
              <a:rPr lang="en-US" dirty="0" err="1" smtClean="0"/>
              <a:t>Musella</a:t>
            </a:r>
            <a:r>
              <a:rPr lang="en-US" dirty="0" smtClean="0"/>
              <a:t>, Silvia Rossi, </a:t>
            </a:r>
            <a:r>
              <a:rPr lang="en-US" dirty="0" err="1" smtClean="0"/>
              <a:t>Giorgia</a:t>
            </a:r>
            <a:r>
              <a:rPr lang="en-US" dirty="0" smtClean="0"/>
              <a:t> </a:t>
            </a:r>
            <a:r>
              <a:rPr lang="en-US" dirty="0" err="1" smtClean="0"/>
              <a:t>Mataluni</a:t>
            </a:r>
            <a:r>
              <a:rPr lang="en-US" dirty="0" smtClean="0"/>
              <a:t>, Lucia </a:t>
            </a:r>
            <a:r>
              <a:rPr lang="en-US" dirty="0" err="1" smtClean="0"/>
              <a:t>Sacchetti</a:t>
            </a:r>
            <a:r>
              <a:rPr lang="en-US" dirty="0" smtClean="0"/>
              <a:t>, Alberto </a:t>
            </a:r>
            <a:r>
              <a:rPr lang="en-US" dirty="0" err="1" smtClean="0"/>
              <a:t>Siracusano</a:t>
            </a:r>
            <a:r>
              <a:rPr lang="en-US" dirty="0" smtClean="0"/>
              <a:t>, Maura </a:t>
            </a:r>
            <a:r>
              <a:rPr lang="en-US" dirty="0" err="1" smtClean="0"/>
              <a:t>Castelli</a:t>
            </a:r>
            <a:r>
              <a:rPr lang="en-US" dirty="0" smtClean="0"/>
              <a:t>, Francesca </a:t>
            </a:r>
            <a:r>
              <a:rPr lang="en-US" dirty="0" err="1" smtClean="0"/>
              <a:t>Cavasinni</a:t>
            </a:r>
            <a:r>
              <a:rPr lang="en-US" dirty="0" smtClean="0"/>
              <a:t>, Giorgio </a:t>
            </a:r>
            <a:r>
              <a:rPr lang="en-US" dirty="0" err="1" smtClean="0"/>
              <a:t>Bernardi</a:t>
            </a:r>
            <a:r>
              <a:rPr lang="en-US" dirty="0" smtClean="0"/>
              <a:t>, Alessandro </a:t>
            </a:r>
            <a:r>
              <a:rPr lang="en-US" dirty="0" err="1" smtClean="0"/>
              <a:t>Usiello</a:t>
            </a:r>
            <a:r>
              <a:rPr lang="en-US" dirty="0" smtClean="0"/>
              <a:t>, and Diego </a:t>
            </a:r>
            <a:r>
              <a:rPr lang="en-US" dirty="0" err="1" smtClean="0"/>
              <a:t>Centonze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8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98" y="244158"/>
            <a:ext cx="8488172" cy="13398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Exercise &amp; Sucrose Consumption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98" y="1749235"/>
            <a:ext cx="7345363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H</a:t>
            </a:r>
            <a:r>
              <a:rPr lang="en-US" sz="3200" dirty="0" smtClean="0"/>
              <a:t>as rewarding/reinforcing properties</a:t>
            </a:r>
          </a:p>
          <a:p>
            <a:pPr lvl="1"/>
            <a:r>
              <a:rPr lang="en-US" sz="3000" dirty="0" smtClean="0"/>
              <a:t>Via modulation of striatal neuron activity  </a:t>
            </a:r>
          </a:p>
          <a:p>
            <a:r>
              <a:rPr lang="en-US" sz="3200" dirty="0" smtClean="0"/>
              <a:t>It is possible that could mimic the effect of certain drugs on cannabinoid mediated control of striatal synapse transmission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9375" l="3175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5270" y="4665155"/>
            <a:ext cx="400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Materials and Methods 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52145" y="1754847"/>
            <a:ext cx="2287877" cy="1622736"/>
            <a:chOff x="1035677" y="248904"/>
            <a:chExt cx="1268783" cy="1153799"/>
          </a:xfrm>
        </p:grpSpPr>
        <p:sp>
          <p:nvSpPr>
            <p:cNvPr id="6" name="Rounded Rectangle 5"/>
            <p:cNvSpPr/>
            <p:nvPr/>
          </p:nvSpPr>
          <p:spPr>
            <a:xfrm>
              <a:off x="1035677" y="248904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1069471" y="282698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Controls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52538" y="1747578"/>
            <a:ext cx="2415563" cy="1679188"/>
            <a:chOff x="3624905" y="277138"/>
            <a:chExt cx="1268783" cy="1153799"/>
          </a:xfrm>
        </p:grpSpPr>
        <p:sp>
          <p:nvSpPr>
            <p:cNvPr id="9" name="Rounded Rectangle 8"/>
            <p:cNvSpPr/>
            <p:nvPr/>
          </p:nvSpPr>
          <p:spPr>
            <a:xfrm>
              <a:off x="3624905" y="277138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658699" y="310932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Running Wheel</a:t>
              </a:r>
            </a:p>
            <a:p>
              <a:pPr lvl="0" defTabSz="57785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(1,3,7,15, or 30 days) </a:t>
              </a:r>
              <a:endParaRPr lang="en-US" sz="20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27758" y="1765424"/>
            <a:ext cx="2077631" cy="1661342"/>
            <a:chOff x="6001808" y="245512"/>
            <a:chExt cx="1268783" cy="1153799"/>
          </a:xfrm>
        </p:grpSpPr>
        <p:sp>
          <p:nvSpPr>
            <p:cNvPr id="15" name="Rounded Rectangle 14"/>
            <p:cNvSpPr/>
            <p:nvPr/>
          </p:nvSpPr>
          <p:spPr>
            <a:xfrm>
              <a:off x="6001808" y="245512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6035602" y="279306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Sucrose Preference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00113" y="5074605"/>
            <a:ext cx="2866774" cy="1495641"/>
            <a:chOff x="2009734" y="3089248"/>
            <a:chExt cx="1268783" cy="1153799"/>
          </a:xfrm>
        </p:grpSpPr>
        <p:sp>
          <p:nvSpPr>
            <p:cNvPr id="21" name="Rounded Rectangle 20"/>
            <p:cNvSpPr/>
            <p:nvPr/>
          </p:nvSpPr>
          <p:spPr>
            <a:xfrm>
              <a:off x="2009734" y="3089248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2043528" y="3123042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Electrophysiology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97769" y="5108029"/>
            <a:ext cx="2744131" cy="1408028"/>
            <a:chOff x="5113619" y="3092167"/>
            <a:chExt cx="1268783" cy="1153799"/>
          </a:xfrm>
        </p:grpSpPr>
        <p:sp>
          <p:nvSpPr>
            <p:cNvPr id="24" name="Rounded Rectangle 23"/>
            <p:cNvSpPr/>
            <p:nvPr/>
          </p:nvSpPr>
          <p:spPr>
            <a:xfrm>
              <a:off x="5113619" y="3092167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5147413" y="3125961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rgbClr val="000000"/>
                  </a:solidFill>
                </a:rPr>
                <a:t>Stress Tests 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(Social Aggression, Sensory Contact Open Field) </a:t>
              </a:r>
              <a:r>
                <a:rPr lang="en-US" sz="2400" kern="1200" dirty="0" smtClean="0">
                  <a:solidFill>
                    <a:srgbClr val="000000"/>
                  </a:solidFill>
                </a:rPr>
                <a:t>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9397215">
            <a:off x="3845730" y="5093673"/>
            <a:ext cx="642946" cy="530400"/>
            <a:chOff x="1048316" y="2245105"/>
            <a:chExt cx="1959595" cy="314658"/>
          </a:xfrm>
        </p:grpSpPr>
        <p:sp>
          <p:nvSpPr>
            <p:cNvPr id="27" name="Right Arrow 26"/>
            <p:cNvSpPr/>
            <p:nvPr/>
          </p:nvSpPr>
          <p:spPr>
            <a:xfrm rot="21597652">
              <a:off x="1048316" y="2245105"/>
              <a:ext cx="1959595" cy="31465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ight Arrow 4"/>
            <p:cNvSpPr/>
            <p:nvPr/>
          </p:nvSpPr>
          <p:spPr>
            <a:xfrm rot="21597652">
              <a:off x="1048316" y="2308069"/>
              <a:ext cx="1865198" cy="1887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711826" y="2406462"/>
            <a:ext cx="61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76580" y="2289478"/>
            <a:ext cx="61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5" name="Left Brace 34"/>
          <p:cNvSpPr/>
          <p:nvPr/>
        </p:nvSpPr>
        <p:spPr>
          <a:xfrm rot="16200000">
            <a:off x="4257281" y="1157330"/>
            <a:ext cx="753607" cy="7423288"/>
          </a:xfrm>
          <a:prstGeom prst="leftBrace">
            <a:avLst>
              <a:gd name="adj1" fmla="val 54197"/>
              <a:gd name="adj2" fmla="val 50000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2088574">
            <a:off x="4815086" y="5137975"/>
            <a:ext cx="752131" cy="363812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Left Brace 41"/>
          <p:cNvSpPr/>
          <p:nvPr/>
        </p:nvSpPr>
        <p:spPr>
          <a:xfrm rot="16200000">
            <a:off x="4331517" y="-91884"/>
            <a:ext cx="387805" cy="7423288"/>
          </a:xfrm>
          <a:prstGeom prst="leftBrace">
            <a:avLst>
              <a:gd name="adj1" fmla="val 54197"/>
              <a:gd name="adj2" fmla="val 50000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157555" y="3897222"/>
            <a:ext cx="3074902" cy="882281"/>
            <a:chOff x="5113619" y="3092167"/>
            <a:chExt cx="1268783" cy="1153799"/>
          </a:xfrm>
        </p:grpSpPr>
        <p:sp>
          <p:nvSpPr>
            <p:cNvPr id="49" name="Rounded Rectangle 48"/>
            <p:cNvSpPr/>
            <p:nvPr/>
          </p:nvSpPr>
          <p:spPr>
            <a:xfrm>
              <a:off x="5113619" y="3092167"/>
              <a:ext cx="1268783" cy="11537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5147413" y="3125961"/>
              <a:ext cx="1201195" cy="108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Drugs/No Drugs</a:t>
              </a:r>
              <a:r>
                <a:rPr lang="en-US" sz="2400" kern="1200" dirty="0" smtClean="0">
                  <a:solidFill>
                    <a:srgbClr val="000000"/>
                  </a:solidFill>
                </a:rPr>
                <a:t> </a:t>
              </a:r>
              <a:endParaRPr lang="en-US" sz="2400" kern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97711">
            <a:off x="1317659" y="1905804"/>
            <a:ext cx="1330464" cy="158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167" l="142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2430" y="2406462"/>
            <a:ext cx="1086272" cy="12414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20517">
            <a:off x="5153526" y="2762854"/>
            <a:ext cx="506341" cy="60278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67556" l="4889" r="47556">
                        <a14:backgroundMark x1="15556" y1="16889" x2="15556" y2="16889"/>
                        <a14:backgroundMark x1="21778" y1="18222" x2="21778" y2="18222"/>
                        <a14:backgroundMark x1="18222" y1="23556" x2="18222" y2="23556"/>
                      </a14:backgroundRemoval>
                    </a14:imgEffect>
                  </a14:imgLayer>
                </a14:imgProps>
              </a:ext>
            </a:extLst>
          </a:blip>
          <a:srcRect r="47055" b="36283"/>
          <a:stretch/>
        </p:blipFill>
        <p:spPr>
          <a:xfrm>
            <a:off x="7645826" y="1662835"/>
            <a:ext cx="1112413" cy="99597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42654">
            <a:off x="8284742" y="2459692"/>
            <a:ext cx="681965" cy="8118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08486">
            <a:off x="2373969" y="3601984"/>
            <a:ext cx="1044056" cy="124292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95480">
            <a:off x="2887689" y="3693437"/>
            <a:ext cx="670936" cy="6577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81251" y="5022722"/>
            <a:ext cx="1812162" cy="165302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0591" y="4942699"/>
            <a:ext cx="2295258" cy="1627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l="64385" t="38509" r="18996" b="33231"/>
          <a:stretch/>
        </p:blipFill>
        <p:spPr>
          <a:xfrm>
            <a:off x="5926037" y="4925108"/>
            <a:ext cx="2419692" cy="1590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t="12164" r="45174" b="6793"/>
          <a:stretch/>
        </p:blipFill>
        <p:spPr>
          <a:xfrm>
            <a:off x="5997933" y="4606946"/>
            <a:ext cx="2443967" cy="2068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/>
          <a:srcRect l="6286" t="7184" b="3821"/>
          <a:stretch/>
        </p:blipFill>
        <p:spPr>
          <a:xfrm>
            <a:off x="5764334" y="4530802"/>
            <a:ext cx="2927825" cy="194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1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42" grpId="0" animBg="1"/>
      <p:bldP spid="11" grpId="0" animBg="1"/>
      <p:bldP spid="11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Materials &amp; Methods: </a:t>
            </a:r>
            <a:r>
              <a:rPr lang="en-US" dirty="0" smtClean="0"/>
              <a:t>Drugs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HU210</a:t>
            </a:r>
            <a:r>
              <a:rPr lang="en-US" dirty="0" smtClean="0"/>
              <a:t>=CB</a:t>
            </a:r>
            <a:r>
              <a:rPr lang="en-US" baseline="-25000" dirty="0" smtClean="0"/>
              <a:t>1</a:t>
            </a:r>
            <a:r>
              <a:rPr lang="en-US" dirty="0" smtClean="0"/>
              <a:t> receptor agonist </a:t>
            </a:r>
          </a:p>
          <a:p>
            <a:r>
              <a:rPr lang="en-US" b="1" dirty="0" smtClean="0"/>
              <a:t>AM251</a:t>
            </a:r>
            <a:r>
              <a:rPr lang="en-US" dirty="0" smtClean="0"/>
              <a:t>= CB</a:t>
            </a:r>
            <a:r>
              <a:rPr lang="en-US" baseline="-25000" dirty="0" smtClean="0"/>
              <a:t>1</a:t>
            </a:r>
            <a:r>
              <a:rPr lang="en-US" dirty="0" smtClean="0"/>
              <a:t> receptor antagonist </a:t>
            </a:r>
          </a:p>
          <a:p>
            <a:r>
              <a:rPr lang="en-US" b="1" dirty="0" smtClean="0"/>
              <a:t>Baclofen</a:t>
            </a:r>
            <a:r>
              <a:rPr lang="en-US" dirty="0" smtClean="0"/>
              <a:t>= GABA</a:t>
            </a:r>
            <a:r>
              <a:rPr lang="en-US" baseline="-25000" dirty="0" smtClean="0"/>
              <a:t>B</a:t>
            </a:r>
            <a:r>
              <a:rPr lang="en-US" dirty="0" smtClean="0"/>
              <a:t> receptor agonist </a:t>
            </a:r>
          </a:p>
          <a:p>
            <a:r>
              <a:rPr lang="en-US" b="1" dirty="0" smtClean="0"/>
              <a:t>DHPG</a:t>
            </a:r>
            <a:r>
              <a:rPr lang="en-US" dirty="0" smtClean="0"/>
              <a:t>=</a:t>
            </a:r>
            <a:r>
              <a:rPr lang="en-US" dirty="0" err="1" smtClean="0"/>
              <a:t>mGlu</a:t>
            </a:r>
            <a:r>
              <a:rPr lang="en-US" dirty="0" smtClean="0"/>
              <a:t> receptor agonist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Materials &amp; Methods:</a:t>
            </a:r>
            <a:r>
              <a:rPr lang="en-US" dirty="0" smtClean="0"/>
              <a:t> Electrophysiology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1771424"/>
            <a:ext cx="4210668" cy="429409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ym typeface="Wingdings"/>
              </a:rPr>
              <a:t>Increase </a:t>
            </a:r>
            <a:r>
              <a:rPr lang="en-US" sz="3200" b="1" dirty="0" smtClean="0">
                <a:sym typeface="Wingdings"/>
              </a:rPr>
              <a:t>Frequency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3200" dirty="0" smtClean="0">
                <a:sym typeface="Wingdings"/>
              </a:rPr>
              <a:t>increased likelihood of neurotransmitter release </a:t>
            </a:r>
          </a:p>
          <a:p>
            <a:pPr lvl="1"/>
            <a:r>
              <a:rPr lang="en-US" sz="3000" dirty="0" smtClean="0">
                <a:sym typeface="Wingdings"/>
              </a:rPr>
              <a:t>Pre-synaptic </a:t>
            </a:r>
          </a:p>
          <a:p>
            <a:r>
              <a:rPr lang="en-US" sz="3200" dirty="0" smtClean="0">
                <a:sym typeface="Wingdings"/>
              </a:rPr>
              <a:t>Increase </a:t>
            </a:r>
            <a:r>
              <a:rPr lang="en-US" sz="3200" b="1" dirty="0" smtClean="0">
                <a:sym typeface="Wingdings"/>
              </a:rPr>
              <a:t>Amplitude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more neurotransmitter received </a:t>
            </a:r>
          </a:p>
          <a:p>
            <a:pPr lvl="1"/>
            <a:r>
              <a:rPr lang="en-US" sz="3000" dirty="0" smtClean="0">
                <a:sym typeface="Wingdings"/>
              </a:rPr>
              <a:t>Post-synaptic </a:t>
            </a:r>
            <a:endParaRPr lang="en-US" sz="3000" dirty="0" smtClean="0"/>
          </a:p>
          <a:p>
            <a:pPr lvl="1"/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43377" t="2902" r="4483" b="5509"/>
          <a:stretch/>
        </p:blipFill>
        <p:spPr>
          <a:xfrm>
            <a:off x="4979283" y="1771424"/>
            <a:ext cx="3458762" cy="445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Materials &amp; Methods:</a:t>
            </a:r>
            <a:r>
              <a:rPr lang="en-US" dirty="0" smtClean="0"/>
              <a:t> Electrophysiology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1771424"/>
            <a:ext cx="4544848" cy="4294097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ym typeface="Wingdings"/>
              </a:rPr>
              <a:t>Increase </a:t>
            </a:r>
            <a:r>
              <a:rPr lang="en-US" sz="3200" b="1" dirty="0" smtClean="0">
                <a:sym typeface="Wingdings"/>
              </a:rPr>
              <a:t>Frequency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sz="3200" dirty="0" smtClean="0">
                <a:sym typeface="Wingdings"/>
              </a:rPr>
              <a:t>increased likelihood of neurotransmitter release </a:t>
            </a:r>
          </a:p>
          <a:p>
            <a:pPr lvl="1"/>
            <a:r>
              <a:rPr lang="en-US" sz="3000" dirty="0" smtClean="0">
                <a:sym typeface="Wingdings"/>
              </a:rPr>
              <a:t>Pre-synaptic </a:t>
            </a:r>
          </a:p>
          <a:p>
            <a:r>
              <a:rPr lang="en-US" sz="3200" dirty="0" smtClean="0">
                <a:sym typeface="Wingdings"/>
              </a:rPr>
              <a:t>Increase </a:t>
            </a:r>
            <a:r>
              <a:rPr lang="en-US" sz="3200" b="1" dirty="0" smtClean="0">
                <a:sym typeface="Wingdings"/>
              </a:rPr>
              <a:t>Amplitude</a:t>
            </a:r>
            <a:r>
              <a:rPr lang="en-US" sz="3200" dirty="0" smtClean="0">
                <a:sym typeface="Wingdings"/>
              </a:rPr>
              <a:t>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more neurotransmitter received </a:t>
            </a:r>
          </a:p>
          <a:p>
            <a:pPr lvl="1"/>
            <a:r>
              <a:rPr lang="en-US" sz="3000" dirty="0" smtClean="0">
                <a:sym typeface="Wingdings"/>
              </a:rPr>
              <a:t>Post-synaptic </a:t>
            </a:r>
            <a:endParaRPr lang="en-US" sz="3000" dirty="0" smtClean="0"/>
          </a:p>
          <a:p>
            <a:pPr lvl="1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666" y="1584008"/>
            <a:ext cx="4055334" cy="5019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6508" y="2688879"/>
            <a:ext cx="1048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61" y="244158"/>
            <a:ext cx="8200609" cy="13398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Results: Effects of Sucrose on CB</a:t>
            </a:r>
            <a:r>
              <a:rPr lang="en-US" b="1" baseline="-25000" dirty="0"/>
              <a:t>1</a:t>
            </a:r>
            <a:r>
              <a:rPr lang="en-US" b="1" dirty="0"/>
              <a:t> Agonist on Striatal </a:t>
            </a:r>
            <a:r>
              <a:rPr lang="en-US" b="1" dirty="0" err="1"/>
              <a:t>sIPSCs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410" y="1746529"/>
            <a:ext cx="3642562" cy="462224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agonist caused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in IPSC frequency was normal after sucrose consumption</a:t>
            </a:r>
          </a:p>
          <a:p>
            <a:r>
              <a:rPr lang="en-US" sz="3200" dirty="0" smtClean="0">
                <a:sym typeface="Wingdings"/>
              </a:rPr>
              <a:t>Effects potentiated after 7 &amp; 15 days 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73401" y="6301930"/>
            <a:ext cx="114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085" b="51508"/>
          <a:stretch/>
        </p:blipFill>
        <p:spPr>
          <a:xfrm>
            <a:off x="287563" y="1679681"/>
            <a:ext cx="4741846" cy="53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79" y="244158"/>
            <a:ext cx="8153992" cy="13398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Results: Effects of Sucrose on CB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b="1" dirty="0" smtClean="0"/>
              <a:t>Agonist on Striatal </a:t>
            </a:r>
            <a:r>
              <a:rPr lang="en-US" b="1" dirty="0" err="1" smtClean="0"/>
              <a:t>sIPSCs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7744" y="1919178"/>
            <a:ext cx="3427518" cy="3931920"/>
          </a:xfrm>
        </p:spPr>
        <p:txBody>
          <a:bodyPr>
            <a:noAutofit/>
          </a:bodyPr>
          <a:lstStyle/>
          <a:p>
            <a:r>
              <a:rPr lang="en-US" sz="3200" dirty="0" smtClean="0"/>
              <a:t>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antagonist prevented depressant action of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agonist in control &amp; sucrose mice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118034" y="6301930"/>
            <a:ext cx="182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49" b="51508"/>
          <a:stretch/>
        </p:blipFill>
        <p:spPr>
          <a:xfrm>
            <a:off x="267343" y="1717697"/>
            <a:ext cx="4494722" cy="520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471" y="210734"/>
            <a:ext cx="8521590" cy="13398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Results: Effects of </a:t>
            </a:r>
            <a:r>
              <a:rPr lang="en-US" b="1" dirty="0" smtClean="0"/>
              <a:t>Running Wheel </a:t>
            </a:r>
            <a:r>
              <a:rPr lang="en-US" b="1" dirty="0"/>
              <a:t>on CB</a:t>
            </a:r>
            <a:r>
              <a:rPr lang="en-US" b="1" baseline="-25000" dirty="0"/>
              <a:t>1</a:t>
            </a:r>
            <a:r>
              <a:rPr lang="en-US" b="1" dirty="0"/>
              <a:t> Agonist on Striatal </a:t>
            </a:r>
            <a:r>
              <a:rPr lang="en-US" b="1" dirty="0" err="1"/>
              <a:t>sIPSCs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8252" y="1919178"/>
            <a:ext cx="2408269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Running Wheel has same effect as sucrose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017780" y="6301930"/>
            <a:ext cx="182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736" r="49007"/>
          <a:stretch/>
        </p:blipFill>
        <p:spPr>
          <a:xfrm>
            <a:off x="317470" y="1425433"/>
            <a:ext cx="4461304" cy="565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969271"/>
            <a:ext cx="7671604" cy="4261442"/>
          </a:xfrm>
        </p:spPr>
        <p:txBody>
          <a:bodyPr/>
          <a:lstStyle/>
          <a:p>
            <a:r>
              <a:rPr lang="en-US" dirty="0" smtClean="0"/>
              <a:t>Based on diseases &amp; known functions of OFC, obviously a connection between habits &amp;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0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244158"/>
            <a:ext cx="8588426" cy="13398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Results: Effects of </a:t>
            </a:r>
            <a:r>
              <a:rPr lang="en-US" b="1" dirty="0" smtClean="0"/>
              <a:t>Running Wheel </a:t>
            </a:r>
            <a:r>
              <a:rPr lang="en-US" b="1" dirty="0"/>
              <a:t>on CB</a:t>
            </a:r>
            <a:r>
              <a:rPr lang="en-US" b="1" baseline="-25000" dirty="0"/>
              <a:t>1</a:t>
            </a:r>
            <a:r>
              <a:rPr lang="en-US" b="1" dirty="0"/>
              <a:t> Agonist on Striatal </a:t>
            </a:r>
            <a:r>
              <a:rPr lang="en-US" b="1" dirty="0" err="1"/>
              <a:t>sIPSCs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9940" y="6301930"/>
            <a:ext cx="11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29" t="48736"/>
          <a:stretch/>
        </p:blipFill>
        <p:spPr>
          <a:xfrm>
            <a:off x="233925" y="1577019"/>
            <a:ext cx="3960033" cy="530712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43690" y="1995971"/>
            <a:ext cx="3878662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Running Wheel has same effect as sucrose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86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852" y="1303500"/>
            <a:ext cx="7936775" cy="4344996"/>
          </a:xfrm>
        </p:spPr>
        <p:txBody>
          <a:bodyPr/>
          <a:lstStyle/>
          <a:p>
            <a:r>
              <a:rPr lang="en-US" dirty="0" smtClean="0"/>
              <a:t>What does this mean? 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sz="4400" dirty="0" smtClean="0"/>
              <a:t>CB receptors adapt during environmental manipulations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and.. </a:t>
            </a:r>
            <a:r>
              <a:rPr lang="en-US" sz="4400" dirty="0" smtClean="0"/>
              <a:t>These effects are reversible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2814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42" y="786696"/>
            <a:ext cx="7872112" cy="3107094"/>
          </a:xfrm>
        </p:spPr>
        <p:txBody>
          <a:bodyPr/>
          <a:lstStyle/>
          <a:p>
            <a:r>
              <a:rPr lang="en-US" dirty="0" smtClean="0"/>
              <a:t>This could be important for alleviating depressive symptoms AND disorders in habit regulation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00113" y="4644260"/>
            <a:ext cx="7345362" cy="150018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But how?...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9992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87" y="1137638"/>
            <a:ext cx="7738440" cy="4276903"/>
          </a:xfrm>
        </p:spPr>
        <p:txBody>
          <a:bodyPr/>
          <a:lstStyle/>
          <a:p>
            <a:r>
              <a:rPr lang="en-US" dirty="0" smtClean="0"/>
              <a:t>To figure this out, lets look closer at the neurons involved &amp; how they are affected by environmental 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79" y="244158"/>
            <a:ext cx="8153992" cy="13398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Results: Effects of Sucrose on CB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b="1" dirty="0" smtClean="0"/>
              <a:t>Agonist-Presynaptic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4275" y="2203274"/>
            <a:ext cx="3427518" cy="3931920"/>
          </a:xfrm>
        </p:spPr>
        <p:txBody>
          <a:bodyPr>
            <a:noAutofit/>
          </a:bodyPr>
          <a:lstStyle/>
          <a:p>
            <a:r>
              <a:rPr lang="en-US" sz="3200" dirty="0" smtClean="0"/>
              <a:t>Activation of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receptors reduced IPSCs pre-</a:t>
            </a:r>
            <a:r>
              <a:rPr lang="en-US" sz="3200" dirty="0" err="1" smtClean="0"/>
              <a:t>synaptically</a:t>
            </a:r>
            <a:r>
              <a:rPr lang="en-US" sz="3200" dirty="0" smtClean="0"/>
              <a:t> but not post-</a:t>
            </a:r>
            <a:r>
              <a:rPr lang="en-US" sz="3200" dirty="0" err="1" smtClean="0"/>
              <a:t>synaptically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853231" y="6286896"/>
            <a:ext cx="11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 </a:t>
            </a:r>
            <a:endParaRPr lang="en-US" dirty="0"/>
          </a:p>
        </p:txBody>
      </p:sp>
      <p:pic>
        <p:nvPicPr>
          <p:cNvPr id="4" name="Picture 3" descr="Screen Shot 2017-02-22 at 10.18.49 P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/>
          <a:stretch/>
        </p:blipFill>
        <p:spPr>
          <a:xfrm>
            <a:off x="326161" y="1919178"/>
            <a:ext cx="5731817" cy="40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26" y="244158"/>
            <a:ext cx="8738808" cy="13398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Results: Effects of </a:t>
            </a:r>
            <a:r>
              <a:rPr lang="en-US" b="1" dirty="0" smtClean="0"/>
              <a:t>Running Wheel </a:t>
            </a:r>
            <a:r>
              <a:rPr lang="en-US" b="1" dirty="0"/>
              <a:t>on CB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b="1" dirty="0" smtClean="0"/>
              <a:t>Agonist-Presynaptic 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69940" y="6301930"/>
            <a:ext cx="110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 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11797" y="2264261"/>
            <a:ext cx="3460937" cy="3931920"/>
          </a:xfrm>
        </p:spPr>
        <p:txBody>
          <a:bodyPr>
            <a:noAutofit/>
          </a:bodyPr>
          <a:lstStyle/>
          <a:p>
            <a:r>
              <a:rPr lang="en-US" sz="3200" dirty="0" smtClean="0"/>
              <a:t>Activation of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receptors reduced IPSCs pre-</a:t>
            </a:r>
            <a:r>
              <a:rPr lang="en-US" sz="3200" dirty="0" err="1" smtClean="0"/>
              <a:t>synaptically</a:t>
            </a:r>
            <a:r>
              <a:rPr lang="en-US" sz="3200" dirty="0" smtClean="0"/>
              <a:t> but not post-</a:t>
            </a:r>
            <a:r>
              <a:rPr lang="en-US" sz="3200" dirty="0" err="1" smtClean="0"/>
              <a:t>synaptically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5" name="Picture 4" descr="Screen Shot 2017-02-22 at 10.18.49 P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1"/>
          <a:stretch/>
        </p:blipFill>
        <p:spPr>
          <a:xfrm>
            <a:off x="350889" y="1983197"/>
            <a:ext cx="5357608" cy="404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8487" y="869001"/>
            <a:ext cx="7752976" cy="3258750"/>
          </a:xfrm>
        </p:spPr>
        <p:txBody>
          <a:bodyPr/>
          <a:lstStyle/>
          <a:p>
            <a:r>
              <a:rPr lang="en-US" dirty="0" smtClean="0"/>
              <a:t>Shows that CB</a:t>
            </a:r>
            <a:r>
              <a:rPr lang="en-US" baseline="-25000" dirty="0" smtClean="0"/>
              <a:t>1</a:t>
            </a:r>
            <a:r>
              <a:rPr lang="en-US" dirty="0" smtClean="0"/>
              <a:t> receptors are indeed on pre-synaptic </a:t>
            </a:r>
            <a:r>
              <a:rPr lang="en-US" dirty="0" err="1" smtClean="0"/>
              <a:t>GABAergic</a:t>
            </a:r>
            <a:r>
              <a:rPr lang="en-US" dirty="0" smtClean="0"/>
              <a:t> neurons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7725" y="4360164"/>
            <a:ext cx="8454754" cy="1772973"/>
          </a:xfrm>
        </p:spPr>
        <p:txBody>
          <a:bodyPr>
            <a:noAutofit/>
          </a:bodyPr>
          <a:lstStyle/>
          <a:p>
            <a:r>
              <a:rPr lang="en-US" sz="3600" dirty="0" smtClean="0"/>
              <a:t>But could the effects of environmental manipulation be an effect of widespread striatal </a:t>
            </a:r>
            <a:r>
              <a:rPr lang="en-US" sz="3600" dirty="0" err="1" smtClean="0"/>
              <a:t>GABAergic</a:t>
            </a:r>
            <a:r>
              <a:rPr lang="en-US" sz="3600" dirty="0" smtClean="0"/>
              <a:t> activity?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212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5" y="76284"/>
            <a:ext cx="8711740" cy="211217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Running Wheel &amp; Sucrose on Widespread Pre-synaptic Striatal GABA Control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70194" y="6335353"/>
            <a:ext cx="100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6 </a:t>
            </a:r>
            <a:endParaRPr lang="en-US" dirty="0"/>
          </a:p>
        </p:txBody>
      </p:sp>
      <p:pic>
        <p:nvPicPr>
          <p:cNvPr id="4" name="Picture 3" descr="Screen Shot 2017-02-22 at 4.52.20 PM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164"/>
            <a:ext cx="6719191" cy="458626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416256" y="1762914"/>
            <a:ext cx="2556478" cy="4539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GABAB receptor agonist caused depressant effect similar to that of controls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23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4434" y="518058"/>
            <a:ext cx="8187410" cy="5564944"/>
          </a:xfrm>
        </p:spPr>
        <p:txBody>
          <a:bodyPr/>
          <a:lstStyle/>
          <a:p>
            <a:r>
              <a:rPr lang="en-US" dirty="0" smtClean="0"/>
              <a:t>Means that environmental manipulations </a:t>
            </a:r>
            <a:r>
              <a:rPr lang="en-US" b="1" dirty="0" smtClean="0"/>
              <a:t>do not </a:t>
            </a:r>
            <a:r>
              <a:rPr lang="en-US" dirty="0" smtClean="0"/>
              <a:t>result in widespread dysregulation of the presynaptic control of GABA synapses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6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53635"/>
            <a:ext cx="7345362" cy="3743386"/>
          </a:xfrm>
        </p:spPr>
        <p:txBody>
          <a:bodyPr/>
          <a:lstStyle/>
          <a:p>
            <a:r>
              <a:rPr lang="en-US" dirty="0" smtClean="0"/>
              <a:t>But what else is going on?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60" y="1746890"/>
            <a:ext cx="8143007" cy="46313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3175" y="3511424"/>
            <a:ext cx="1604064" cy="518058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Orbitofrontal Cortex 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57239" y="3659828"/>
            <a:ext cx="19382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795483" y="3467647"/>
            <a:ext cx="1604064" cy="518058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64351" y="4561942"/>
            <a:ext cx="1370138" cy="518058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45851" y="5475029"/>
            <a:ext cx="1604064" cy="518058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58750" y="4148459"/>
            <a:ext cx="1251156" cy="931541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53175" y="3511424"/>
            <a:ext cx="1604064" cy="518058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63576" y="4169167"/>
            <a:ext cx="1418246" cy="522054"/>
          </a:xfrm>
          <a:prstGeom prst="rect">
            <a:avLst/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870552" y="6324944"/>
            <a:ext cx="161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Verschure</a:t>
            </a:r>
            <a:r>
              <a:rPr lang="en-US" sz="1200" dirty="0" smtClean="0"/>
              <a:t> et al.,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646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5" y="201296"/>
            <a:ext cx="8711740" cy="17038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Results: Effects of Sucrose  and </a:t>
            </a:r>
            <a:r>
              <a:rPr lang="en-US" b="1" dirty="0" err="1" smtClean="0"/>
              <a:t>mGlu</a:t>
            </a:r>
            <a:r>
              <a:rPr lang="en-US" b="1" dirty="0" smtClean="0"/>
              <a:t> Receptor Agonist effects on striatum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6776" y="6402721"/>
            <a:ext cx="103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08028" y="2138771"/>
            <a:ext cx="3575727" cy="285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mGlu</a:t>
            </a:r>
            <a:r>
              <a:rPr lang="en-US" sz="3200" dirty="0" smtClean="0"/>
              <a:t> receptor agonist reduces IPSC frequency &amp; is potentiated w/ sucrose </a:t>
            </a:r>
            <a:endParaRPr lang="en-US" sz="3200" dirty="0"/>
          </a:p>
        </p:txBody>
      </p:sp>
      <p:pic>
        <p:nvPicPr>
          <p:cNvPr id="3" name="Picture 2" descr="Screen Shot 2017-02-23 at 12.31.12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79"/>
          <a:stretch/>
        </p:blipFill>
        <p:spPr>
          <a:xfrm>
            <a:off x="386277" y="1762914"/>
            <a:ext cx="4175280" cy="46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5" y="201296"/>
            <a:ext cx="8711740" cy="17038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</a:t>
            </a:r>
            <a:r>
              <a:rPr lang="en-US" b="1" dirty="0"/>
              <a:t>: Effects of Sucrose  and </a:t>
            </a:r>
            <a:r>
              <a:rPr lang="en-US" b="1" dirty="0" err="1"/>
              <a:t>mGlu</a:t>
            </a:r>
            <a:r>
              <a:rPr lang="en-US" b="1" dirty="0"/>
              <a:t> Receptor Agonist effects on striatum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053" y="6187141"/>
            <a:ext cx="101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1396" y="2264927"/>
            <a:ext cx="3442055" cy="294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antagonist prevented depression action of </a:t>
            </a:r>
            <a:r>
              <a:rPr lang="en-US" sz="3200" dirty="0" err="1" smtClean="0"/>
              <a:t>mGlu</a:t>
            </a:r>
            <a:r>
              <a:rPr lang="en-US" sz="3200" dirty="0" smtClean="0"/>
              <a:t> receptor agonist </a:t>
            </a:r>
            <a:endParaRPr lang="en-US" sz="3200" dirty="0"/>
          </a:p>
        </p:txBody>
      </p:sp>
      <p:pic>
        <p:nvPicPr>
          <p:cNvPr id="3" name="Picture 2" descr="Screen Shot 2017-02-23 at 12.31.12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0"/>
          <a:stretch/>
        </p:blipFill>
        <p:spPr>
          <a:xfrm>
            <a:off x="4611684" y="2022813"/>
            <a:ext cx="4339161" cy="47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5" y="201296"/>
            <a:ext cx="8711740" cy="17038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Results: Effects of Running Wheel  and </a:t>
            </a:r>
            <a:r>
              <a:rPr lang="en-US" b="1" dirty="0" err="1" smtClean="0"/>
              <a:t>mGlu</a:t>
            </a:r>
            <a:r>
              <a:rPr lang="en-US" b="1" dirty="0" smtClean="0"/>
              <a:t> Receptor Agonist effects on striatum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6776" y="6402721"/>
            <a:ext cx="103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08028" y="2138771"/>
            <a:ext cx="3575727" cy="28579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/>
              <a:t>mGlu</a:t>
            </a:r>
            <a:r>
              <a:rPr lang="en-US" sz="3200" dirty="0" smtClean="0"/>
              <a:t> receptor agonist reduces IPSC frequency &amp; is potentiated w/ running wheel </a:t>
            </a:r>
          </a:p>
          <a:p>
            <a:pPr lvl="1"/>
            <a:r>
              <a:rPr lang="en-US" sz="3000" dirty="0" smtClean="0"/>
              <a:t>Same as sucrose </a:t>
            </a:r>
            <a:endParaRPr lang="en-US" sz="3000" dirty="0"/>
          </a:p>
        </p:txBody>
      </p:sp>
      <p:pic>
        <p:nvPicPr>
          <p:cNvPr id="4" name="Picture 3" descr="Screen Shot 2017-02-23 at 12.44.42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9"/>
          <a:stretch/>
        </p:blipFill>
        <p:spPr>
          <a:xfrm>
            <a:off x="300762" y="1506029"/>
            <a:ext cx="4294213" cy="50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15" y="201296"/>
            <a:ext cx="8711740" cy="170381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Results</a:t>
            </a:r>
            <a:r>
              <a:rPr lang="en-US" b="1" dirty="0"/>
              <a:t>: Effects of </a:t>
            </a:r>
            <a:r>
              <a:rPr lang="en-US" b="1" dirty="0" smtClean="0"/>
              <a:t>Running Wheel  </a:t>
            </a:r>
            <a:r>
              <a:rPr lang="en-US" b="1" dirty="0"/>
              <a:t>and </a:t>
            </a:r>
            <a:r>
              <a:rPr lang="en-US" b="1" dirty="0" err="1"/>
              <a:t>mGlu</a:t>
            </a:r>
            <a:r>
              <a:rPr lang="en-US" b="1" dirty="0"/>
              <a:t> Receptor Agonist effects on striatum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053" y="6187141"/>
            <a:ext cx="1019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 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1396" y="2264927"/>
            <a:ext cx="3442055" cy="2945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antagonist prevented depression action of </a:t>
            </a:r>
            <a:r>
              <a:rPr lang="en-US" sz="3200" dirty="0" err="1" smtClean="0"/>
              <a:t>mGlu</a:t>
            </a:r>
            <a:r>
              <a:rPr lang="en-US" sz="3200" dirty="0" smtClean="0"/>
              <a:t> receptor agonist </a:t>
            </a:r>
            <a:endParaRPr lang="en-US" sz="3200" dirty="0"/>
          </a:p>
        </p:txBody>
      </p:sp>
      <p:pic>
        <p:nvPicPr>
          <p:cNvPr id="8" name="Picture 7" descr="Screen Shot 2017-02-23 at 12.44.42 AM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8"/>
          <a:stretch/>
        </p:blipFill>
        <p:spPr>
          <a:xfrm>
            <a:off x="4486143" y="1938539"/>
            <a:ext cx="4264194" cy="501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9731" y="1420480"/>
            <a:ext cx="7688313" cy="4261445"/>
          </a:xfrm>
        </p:spPr>
        <p:txBody>
          <a:bodyPr/>
          <a:lstStyle/>
          <a:p>
            <a:r>
              <a:rPr lang="en-US" sz="4400" dirty="0" smtClean="0"/>
              <a:t>So cool! This means that sucrose &amp; running wheel can alter the </a:t>
            </a:r>
            <a:r>
              <a:rPr lang="en-US" sz="4400" dirty="0" err="1" smtClean="0"/>
              <a:t>endocannabinoids</a:t>
            </a:r>
            <a:r>
              <a:rPr lang="en-US" sz="4400" dirty="0" smtClean="0"/>
              <a:t> mobilized in response to </a:t>
            </a:r>
            <a:r>
              <a:rPr lang="en-US" sz="4400" dirty="0" err="1" smtClean="0"/>
              <a:t>mGlu</a:t>
            </a:r>
            <a:r>
              <a:rPr lang="en-US" sz="4400" dirty="0" smtClean="0"/>
              <a:t> 5 receptor stimulation. </a:t>
            </a:r>
            <a:br>
              <a:rPr lang="en-US" sz="4400" dirty="0" smtClean="0"/>
            </a:br>
            <a:r>
              <a:rPr lang="en-US" sz="4400" dirty="0" smtClean="0"/>
              <a:t>But..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104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1270" y="244158"/>
            <a:ext cx="7744205" cy="1339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Results: CB</a:t>
            </a:r>
            <a:r>
              <a:rPr lang="en-US" baseline="-25000" dirty="0" smtClean="0"/>
              <a:t>1</a:t>
            </a:r>
            <a:r>
              <a:rPr lang="en-US" dirty="0" smtClean="0"/>
              <a:t> Agonist on Striatal Glutamate Transmission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32203" y="2133601"/>
            <a:ext cx="2740276" cy="314724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Glutamate itself does not appear to be involved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68669" y="6199982"/>
            <a:ext cx="150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 </a:t>
            </a:r>
            <a:endParaRPr lang="en-US" dirty="0"/>
          </a:p>
        </p:txBody>
      </p:sp>
      <p:pic>
        <p:nvPicPr>
          <p:cNvPr id="8" name="Picture 7" descr="Screen Shot 2017-02-23 at 12.58.2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3" y="1741087"/>
            <a:ext cx="5824949" cy="48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0113" y="1371599"/>
            <a:ext cx="7345362" cy="3274209"/>
          </a:xfrm>
        </p:spPr>
        <p:txBody>
          <a:bodyPr/>
          <a:lstStyle/>
          <a:p>
            <a:r>
              <a:rPr lang="en-US" dirty="0" smtClean="0"/>
              <a:t>How does this work into applying it to the goal of alleviated depression?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Exercise/Sucrose on 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79" y="2161546"/>
            <a:ext cx="2458396" cy="393192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Exercise &amp; Sucrose </a:t>
            </a:r>
            <a:r>
              <a:rPr lang="en-US" sz="3200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smtClean="0">
                <a:sym typeface="Wingdings"/>
              </a:rPr>
              <a:t>affect of stress back to control level </a:t>
            </a:r>
            <a:endParaRPr lang="en-US" sz="3200" dirty="0"/>
          </a:p>
        </p:txBody>
      </p:sp>
      <p:pic>
        <p:nvPicPr>
          <p:cNvPr id="6" name="Picture 5" descr="Screen Shot 2017-02-17 at 1.44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4" t="6666" b="4723"/>
          <a:stretch/>
        </p:blipFill>
        <p:spPr>
          <a:xfrm>
            <a:off x="2924075" y="1851392"/>
            <a:ext cx="5185812" cy="3342310"/>
          </a:xfrm>
          <a:prstGeom prst="rect">
            <a:avLst/>
          </a:prstGeom>
        </p:spPr>
      </p:pic>
      <p:pic>
        <p:nvPicPr>
          <p:cNvPr id="4" name="Picture 3" descr="Screen Shot 2017-02-17 at 1.44.19 PM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4611" r="15057" b="3797"/>
          <a:stretch/>
        </p:blipFill>
        <p:spPr>
          <a:xfrm>
            <a:off x="6065366" y="3188316"/>
            <a:ext cx="3057747" cy="34592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779" y="6228139"/>
            <a:ext cx="105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Results:</a:t>
            </a:r>
            <a:r>
              <a:rPr lang="en-US" dirty="0" smtClean="0"/>
              <a:t> Exercise/Sucrose &amp; CB</a:t>
            </a:r>
            <a:r>
              <a:rPr lang="en-US" baseline="-25000" dirty="0" smtClean="0"/>
              <a:t>1</a:t>
            </a:r>
            <a:r>
              <a:rPr lang="en-US" dirty="0" smtClean="0"/>
              <a:t> antagonism on Stress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261" y="2161546"/>
            <a:ext cx="2391560" cy="39319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Getting rid of CB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causes stress to return </a:t>
            </a:r>
            <a:endParaRPr lang="en-US" sz="3200" dirty="0"/>
          </a:p>
        </p:txBody>
      </p:sp>
      <p:pic>
        <p:nvPicPr>
          <p:cNvPr id="5" name="Picture 4" descr="Screen Shot 2017-02-17 at 1.50.4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5" t="9272" r="5906" b="3649"/>
          <a:stretch/>
        </p:blipFill>
        <p:spPr>
          <a:xfrm>
            <a:off x="3141291" y="1860738"/>
            <a:ext cx="5655810" cy="37433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1325" y="6301930"/>
            <a:ext cx="182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18" y="0"/>
            <a:ext cx="8826528" cy="6417233"/>
          </a:xfrm>
        </p:spPr>
        <p:txBody>
          <a:bodyPr/>
          <a:lstStyle/>
          <a:p>
            <a:r>
              <a:rPr lang="en-US" b="1" dirty="0" smtClean="0"/>
              <a:t>So we now know;</a:t>
            </a:r>
            <a:br>
              <a:rPr lang="en-US" b="1" dirty="0" smtClean="0"/>
            </a:br>
            <a:r>
              <a:rPr lang="en-US" sz="4800" dirty="0" smtClean="0"/>
              <a:t>1.</a:t>
            </a:r>
            <a:r>
              <a:rPr lang="en-US" sz="4800" dirty="0"/>
              <a:t> CB receptors adapt during environmental manipulations </a:t>
            </a:r>
            <a:r>
              <a:rPr lang="en-US" sz="4800" dirty="0" smtClean="0">
                <a:sym typeface="Wingdings"/>
              </a:rPr>
              <a:t/>
            </a:r>
            <a:br>
              <a:rPr lang="en-US" sz="4800" dirty="0" smtClean="0">
                <a:sym typeface="Wingdings"/>
              </a:rPr>
            </a:br>
            <a:r>
              <a:rPr lang="en-US" sz="4800" dirty="0" smtClean="0">
                <a:sym typeface="Wingdings"/>
              </a:rPr>
              <a:t>2. </a:t>
            </a:r>
            <a:r>
              <a:rPr lang="en-US" sz="4800" dirty="0" smtClean="0"/>
              <a:t>There is differential regulation mechanisms of distinct cannabinoid receptors </a:t>
            </a:r>
            <a:br>
              <a:rPr lang="en-US" sz="4800" dirty="0" smtClean="0"/>
            </a:br>
            <a:r>
              <a:rPr lang="en-US" sz="4800" dirty="0" smtClean="0"/>
              <a:t>3. CB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 receptors are important to alleviate stress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92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14969</TotalTime>
  <Words>3207</Words>
  <Application>Microsoft Office PowerPoint</Application>
  <PresentationFormat>On-screen Show (4:3)</PresentationFormat>
  <Paragraphs>460</Paragraphs>
  <Slides>103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Capital</vt:lpstr>
      <vt:lpstr>Habits, Depression, &amp; Fixes </vt:lpstr>
      <vt:lpstr>What is a habit? What is a decision?</vt:lpstr>
      <vt:lpstr>So.. Is a habit a decision?  </vt:lpstr>
      <vt:lpstr>Why is a habit different than a decision (goal-directed behavior) ? </vt:lpstr>
      <vt:lpstr>Disorders involving habits</vt:lpstr>
      <vt:lpstr>Orbitofrontal Cortex </vt:lpstr>
      <vt:lpstr>Orbitofrontal Cortex </vt:lpstr>
      <vt:lpstr>Based on diseases &amp; known functions of OFC, obviously a connection between habits &amp; decision making</vt:lpstr>
      <vt:lpstr>Orbitofrontal Cortex </vt:lpstr>
      <vt:lpstr>But which projection is important for habit formation &amp; goal-directed actions? </vt:lpstr>
      <vt:lpstr>Striatum </vt:lpstr>
      <vt:lpstr>Dorsal Striatum </vt:lpstr>
      <vt:lpstr>So what what are potential endogenous mechanisms that could modulate these areas involved in habit formation? </vt:lpstr>
      <vt:lpstr>Endocannabinoids </vt:lpstr>
      <vt:lpstr>Endocannabinoids </vt:lpstr>
      <vt:lpstr>Endocannabinoids: CB1 Receptors  </vt:lpstr>
      <vt:lpstr>Endocannabinoid Modulation of Orbitostriatal Circuits Gates Habit Formation </vt:lpstr>
      <vt:lpstr>Materials &amp; Methods: What was their behavioral paradigm?</vt:lpstr>
      <vt:lpstr>Materials &amp; Methods: RR &amp; RI Training Schedules </vt:lpstr>
      <vt:lpstr>Materials &amp; Methods: RR &amp; RI Training Schedules </vt:lpstr>
      <vt:lpstr>Materials &amp; Methods: Why do these training schedules work?</vt:lpstr>
      <vt:lpstr>Materials &amp; Methods: RI and RR Training</vt:lpstr>
      <vt:lpstr>Materials &amp; Methods: What was their behavioral paradigm?</vt:lpstr>
      <vt:lpstr>Materials &amp; Methods: Outcome Devaluation Testing </vt:lpstr>
      <vt:lpstr>Materials &amp; Methods: Outcome Devaluation Testing </vt:lpstr>
      <vt:lpstr>Materials &amp; Methods: How does outcome devaluation testing tell you anything about a habit? </vt:lpstr>
      <vt:lpstr>Materials &amp; Methods: Valued vs. Devalued State </vt:lpstr>
      <vt:lpstr>So we have a behavioral paradigm established…  Now what? </vt:lpstr>
      <vt:lpstr>What was hypothesized? </vt:lpstr>
      <vt:lpstr>Materials &amp; Methods:  Viral Constructs &amp; Gene Transfer</vt:lpstr>
      <vt:lpstr>Materials &amp; Methods: Deletion of OFC CB1 Receptors </vt:lpstr>
      <vt:lpstr>Materials &amp; Methods: Deletion of OFC CB1 Receptors </vt:lpstr>
      <vt:lpstr>Materials &amp; Methods: Deletion of OFC CB1 Receptors </vt:lpstr>
      <vt:lpstr>Results: Deletion of OFC Cb1 Receptors </vt:lpstr>
      <vt:lpstr>Results: Deletion of OFC Cb1 Receptors </vt:lpstr>
      <vt:lpstr>Ok cool.. So CB1 receptors cause formation of habit-action control (especially in OFC projection neurons)  </vt:lpstr>
      <vt:lpstr>But remember… OFC projects to many areas of the brain.. Which area projection is important for habit-action control? </vt:lpstr>
      <vt:lpstr>Materials &amp; Methods: Attenuation of OFC-DS Projection Activity</vt:lpstr>
      <vt:lpstr>Materials &amp; Methods: Attenuation of OFC-DS Projection Activity</vt:lpstr>
      <vt:lpstr>Materials &amp; Methods: Attenuation of OFC-DS Projection Activity</vt:lpstr>
      <vt:lpstr>Materials &amp; Methods: Attenuation of OFC-DS Projection Activity</vt:lpstr>
      <vt:lpstr>Materials &amp; Methods: Attenuation of OFC-DS Projection Activity</vt:lpstr>
      <vt:lpstr>Results: Attenuation of OFC-DS Projection Activity</vt:lpstr>
      <vt:lpstr>Results: Attenuation of OFC-DS Projection Activity</vt:lpstr>
      <vt:lpstr>Materials &amp; Methods: Attenuation of OFC-DS Projection Activity</vt:lpstr>
      <vt:lpstr>Materials &amp; Methods: Attenuation of OFC-DS Projection Activity</vt:lpstr>
      <vt:lpstr>Materials &amp; Methods: Attenuation of OFC-DS Projection Activity</vt:lpstr>
      <vt:lpstr>Results: Attenuation of OFC-DS Projection Activity</vt:lpstr>
      <vt:lpstr>Results: Attenuation of OFC-DS Projection Activity</vt:lpstr>
      <vt:lpstr>So now we know;  1. CB1 receptors important for habit formation 2.  OFC-DS connection important for goal-directed behavior</vt:lpstr>
      <vt:lpstr>Hmmm….   But what about the CB1 receptors on the OFC-DS connection specifically?? </vt:lpstr>
      <vt:lpstr>Materials &amp; Methods: CB1 Receptor-Mediated Attenuation of OFC-DS Activity </vt:lpstr>
      <vt:lpstr>Materials &amp; Methods: Attenuation of OFC-DS Projection Activity</vt:lpstr>
      <vt:lpstr>Materials &amp; Methods: CB1 Receptor-Mediated Attenuation of OFC-DS Activity </vt:lpstr>
      <vt:lpstr>Materials &amp; Methods: CB1 Receptor-Mediated Attenuation of OFC-DS Activity </vt:lpstr>
      <vt:lpstr>Results: CB1 Receptor-Mediated Attenuation of OFC-DS Activity </vt:lpstr>
      <vt:lpstr>Results: CB1 Receptor-Mediated Attenuation of OFC-DS Activity </vt:lpstr>
      <vt:lpstr>So now we know;  1. CB1 receptors important for habit formation 2.  OFC-DS connection important for goal-directed behavior 3. Inhibition of OFC-DS circuit via CB1 caused habitual action control</vt:lpstr>
      <vt:lpstr>But wait… how does habit control fit with depression? </vt:lpstr>
      <vt:lpstr>Depression is Co-Morbid with habit behaviors  </vt:lpstr>
      <vt:lpstr>What about CB1 and depression? </vt:lpstr>
      <vt:lpstr>Depression-like phenotype following chronic CB1 receptor antagonism</vt:lpstr>
      <vt:lpstr>Why look at CB1 and Depression? </vt:lpstr>
      <vt:lpstr>Why look at CB1 and Depression? </vt:lpstr>
      <vt:lpstr>What was hypothesized </vt:lpstr>
      <vt:lpstr>Materials and Methods </vt:lpstr>
      <vt:lpstr>Results: FST  </vt:lpstr>
      <vt:lpstr>Results: Sucrose Consumption Test   </vt:lpstr>
      <vt:lpstr>So we now know.. </vt:lpstr>
      <vt:lpstr>This leads us to think that there could be potential mechanisms to alleviate issues involving habit formation and depression via CB1 receptors? Perhaps with striatal pathway? </vt:lpstr>
      <vt:lpstr>Voluntary Exercise and Sucrose Consumption Enhance Cannabinoid Cb1 Receptor Sensitivity in the Striatum</vt:lpstr>
      <vt:lpstr>Exercise &amp; Sucrose Consumption </vt:lpstr>
      <vt:lpstr>Materials and Methods </vt:lpstr>
      <vt:lpstr>Materials &amp; Methods: Drugs </vt:lpstr>
      <vt:lpstr>Materials &amp; Methods: Electrophysiology </vt:lpstr>
      <vt:lpstr>Materials &amp; Methods: Electrophysiology </vt:lpstr>
      <vt:lpstr>Results: Effects of Sucrose on CB1 Agonist on Striatal sIPSCs</vt:lpstr>
      <vt:lpstr>Results: Effects of Sucrose on CB1 Agonist on Striatal sIPSCs</vt:lpstr>
      <vt:lpstr>Results: Effects of Running Wheel on CB1 Agonist on Striatal sIPSCs</vt:lpstr>
      <vt:lpstr>Results: Effects of Running Wheel on CB1 Agonist on Striatal sIPSCs</vt:lpstr>
      <vt:lpstr>What does this mean?  - CB receptors adapt during environmental manipulations  - and.. These effects are reversible </vt:lpstr>
      <vt:lpstr>This could be important for alleviating depressive symptoms AND disorders in habit regulation </vt:lpstr>
      <vt:lpstr>To figure this out, lets look closer at the neurons involved &amp; how they are affected by environmental manipulation</vt:lpstr>
      <vt:lpstr>Results: Effects of Sucrose on CB1 Agonist-Presynaptic Action</vt:lpstr>
      <vt:lpstr>Results: Effects of Running Wheel on CB1 Agonist-Presynaptic Action</vt:lpstr>
      <vt:lpstr>Shows that CB1 receptors are indeed on pre-synaptic GABAergic neurons </vt:lpstr>
      <vt:lpstr>Results: Running Wheel &amp; Sucrose on Widespread Pre-synaptic Striatal GABA Control</vt:lpstr>
      <vt:lpstr>Means that environmental manipulations do not result in widespread dysregulation of the presynaptic control of GABA synapses  </vt:lpstr>
      <vt:lpstr>But what else is going on?  </vt:lpstr>
      <vt:lpstr>Results: Effects of Sucrose  and mGlu Receptor Agonist effects on striatum </vt:lpstr>
      <vt:lpstr>Results: Effects of Sucrose  and mGlu Receptor Agonist effects on striatum </vt:lpstr>
      <vt:lpstr>Results: Effects of Running Wheel  and mGlu Receptor Agonist effects on striatum </vt:lpstr>
      <vt:lpstr>Results: Effects of Running Wheel  and mGlu Receptor Agonist effects on striatum </vt:lpstr>
      <vt:lpstr>So cool! This means that sucrose &amp; running wheel can alter the endocannabinoids mobilized in response to mGlu 5 receptor stimulation.  But.. </vt:lpstr>
      <vt:lpstr>Results: CB1 Agonist on Striatal Glutamate Transmission</vt:lpstr>
      <vt:lpstr>How does this work into applying it to the goal of alleviated depression? </vt:lpstr>
      <vt:lpstr>Results: Exercise/Sucrose on Stress </vt:lpstr>
      <vt:lpstr>Results: Exercise/Sucrose &amp; CB1 antagonism on Stress </vt:lpstr>
      <vt:lpstr>So we now know; 1. CB receptors adapt during environmental manipulations  2. There is differential regulation mechanisms of distinct cannabinoid receptors  3. CB1 receptors are important to alleviate stress</vt:lpstr>
      <vt:lpstr>What can be determined based on all this information? </vt:lpstr>
      <vt:lpstr>What can be determined based on all this information? </vt:lpstr>
      <vt:lpstr>PowerPoint Presentation</vt:lpstr>
      <vt:lpstr>References </vt:lpstr>
    </vt:vector>
  </TitlesOfParts>
  <Company>morningside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morningside</dc:creator>
  <cp:lastModifiedBy>Cliff H Summers</cp:lastModifiedBy>
  <cp:revision>194</cp:revision>
  <dcterms:created xsi:type="dcterms:W3CDTF">2017-02-12T22:36:00Z</dcterms:created>
  <dcterms:modified xsi:type="dcterms:W3CDTF">2017-02-23T19:02:14Z</dcterms:modified>
</cp:coreProperties>
</file>